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67" r:id="rId3"/>
    <p:sldId id="353" r:id="rId4"/>
    <p:sldId id="318" r:id="rId5"/>
    <p:sldId id="319" r:id="rId6"/>
    <p:sldId id="320" r:id="rId7"/>
    <p:sldId id="321" r:id="rId8"/>
    <p:sldId id="323" r:id="rId9"/>
    <p:sldId id="322" r:id="rId10"/>
    <p:sldId id="324" r:id="rId11"/>
    <p:sldId id="325" r:id="rId12"/>
    <p:sldId id="326" r:id="rId13"/>
    <p:sldId id="329" r:id="rId14"/>
    <p:sldId id="327" r:id="rId15"/>
    <p:sldId id="328" r:id="rId16"/>
    <p:sldId id="330" r:id="rId17"/>
    <p:sldId id="332" r:id="rId18"/>
    <p:sldId id="331" r:id="rId19"/>
    <p:sldId id="333" r:id="rId20"/>
    <p:sldId id="334" r:id="rId21"/>
    <p:sldId id="335" r:id="rId22"/>
    <p:sldId id="336" r:id="rId23"/>
    <p:sldId id="337" r:id="rId24"/>
    <p:sldId id="338" r:id="rId25"/>
    <p:sldId id="339" r:id="rId26"/>
    <p:sldId id="340" r:id="rId27"/>
    <p:sldId id="341" r:id="rId28"/>
    <p:sldId id="342" r:id="rId29"/>
    <p:sldId id="343" r:id="rId30"/>
    <p:sldId id="345" r:id="rId31"/>
    <p:sldId id="346" r:id="rId32"/>
    <p:sldId id="344" r:id="rId33"/>
    <p:sldId id="348" r:id="rId34"/>
    <p:sldId id="349" r:id="rId35"/>
    <p:sldId id="350" r:id="rId36"/>
    <p:sldId id="351" r:id="rId37"/>
    <p:sldId id="352" r:id="rId38"/>
  </p:sldIdLst>
  <p:sldSz cx="9144000" cy="5143500" type="screen16x9"/>
  <p:notesSz cx="6858000" cy="9144000"/>
  <p:embeddedFontLst>
    <p:embeddedFont>
      <p:font typeface="Helvetica Neue" panose="020B0604020202020204" charset="0"/>
      <p:regular r:id="rId40"/>
      <p:bold r:id="rId41"/>
      <p:italic r:id="rId42"/>
      <p:boldItalic r:id="rId43"/>
    </p:embeddedFont>
    <p:embeddedFont>
      <p:font typeface="Open Sans" panose="020B0606030504020204" pitchFamily="34"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hXPlvJ876xUNslpY+D4OGdN3e2E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98C60A-791B-45EB-CDC0-4FDDAD209362}" name="Kizewski, Amber L." initials="KL" userId="S::alki245@uky.edu::129cccb6-6278-47fd-b8e5-1c97e326d13e" providerId="AD"/>
  <p188:author id="{4AE47134-10E8-65FE-F5F0-32B5BE90A063}" name="Mullen, Aaron D." initials="MD" userId="S::admu238@uky.edu::7c0f939e-ed9d-4264-8e15-e5972d26783c" providerId="AD"/>
  <p188:author id="{9D33C03A-3263-6E5D-140C-210773989AA3}" name="Rock, Peter J." initials="RJ" userId="S::pjrock2@uky.edu::840d02dd-75db-4f9e-b288-74f345b408ac" providerId="AD"/>
  <p188:author id="{0AECB147-FB53-A23E-143D-3A01D58C3E27}" name="Armstrong, Samuel E." initials="AE" userId="S::sear234@uky.edu::0b1fcc26-33c7-434e-9c47-3316774f4d58" providerId="AD"/>
  <p188:author id="{9F7C94FC-B9E9-B046-E3AE-9FA10C2FD571}" name="Leach, Caroline" initials="LC" userId="S::cnle232@uky.edu::fa5d6d62-552a-41a5-a56e-086a141d2a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B72B6F-4BDD-6176-72B6-5643519F3C1E}" v="4" dt="2024-10-14T20:01:21.737"/>
    <p1510:client id="{72619036-690E-48B4-9564-80BA4CE0C15A}" v="486" dt="2024-10-15T13:50:39.897"/>
    <p1510:client id="{CA86FB81-0BD1-46D3-AEFA-EAAF58AE9E97}" v="140" dt="2024-10-15T17:13:30.8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64"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8719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7394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latin typeface="Aptos Display"/>
              </a:rPr>
              <a:t>Unemployment rate</a:t>
            </a:r>
          </a:p>
          <a:p>
            <a:pPr lvl="1"/>
            <a:r>
              <a:rPr lang="en-US">
                <a:latin typeface="Aptos Display"/>
              </a:rPr>
              <a:t>Proportion of cost-burdened housing</a:t>
            </a:r>
          </a:p>
          <a:p>
            <a:pPr lvl="1"/>
            <a:r>
              <a:rPr lang="en-US">
                <a:latin typeface="Aptos Display"/>
              </a:rPr>
              <a:t>Vehicle access</a:t>
            </a:r>
          </a:p>
          <a:p>
            <a:pPr lvl="1"/>
            <a:r>
              <a:rPr lang="en-US">
                <a:latin typeface="Aptos Display"/>
              </a:rPr>
              <a:t>Municipal housing rates</a:t>
            </a:r>
          </a:p>
          <a:p>
            <a:pPr lvl="1"/>
            <a:endParaRPr lang="en-US">
              <a:latin typeface="Aptos Display"/>
            </a:endParaRPr>
          </a:p>
          <a:p>
            <a:pPr lvl="1"/>
            <a:r>
              <a:rPr lang="en-US" b="1" i="0">
                <a:solidFill>
                  <a:srgbClr val="000000"/>
                </a:solidFill>
                <a:effectLst/>
                <a:highlight>
                  <a:srgbClr val="FFFFFF"/>
                </a:highlight>
                <a:latin typeface="Open Sans" panose="020B0606030504020204" pitchFamily="34" charset="0"/>
              </a:rPr>
              <a:t>Centers for Disease Control and Prevention and Agency for Toxic Substances and Disease Registry Social Vulnerability Index</a:t>
            </a:r>
            <a:endParaRPr lang="en-US">
              <a:latin typeface="Aptos Display"/>
            </a:endParaRP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0228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2452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9225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2096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4862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7789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608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850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Kentucky has 5</a:t>
            </a:r>
            <a:r>
              <a:rPr lang="en-US" baseline="30000"/>
              <a:t>th</a:t>
            </a:r>
            <a:r>
              <a:rPr lang="en-US"/>
              <a:t> largest drug od fatality rate, and 79% involve opioid substances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2715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80096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46381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1594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21932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3034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05723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3292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36994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801068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7463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4472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7828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32023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50066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20981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3594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6422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93814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66943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Smaller counties more susceptible to randomness, larger counties can follow trends and patterns better</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936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3353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74729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22907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3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3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6" name="Google Shape;36;p35"/>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3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3" name="Google Shape;43;p36"/>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4" name="Google Shape;44;p36"/>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5" name="Google Shape;45;p36"/>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3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3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3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0"/>
          <p:cNvSpPr>
            <a:spLocks noGrp="1"/>
          </p:cNvSpPr>
          <p:nvPr>
            <p:ph type="pic" idx="2"/>
          </p:nvPr>
        </p:nvSpPr>
        <p:spPr>
          <a:xfrm>
            <a:off x="3887391" y="740569"/>
            <a:ext cx="4629150" cy="3655219"/>
          </a:xfrm>
          <a:prstGeom prst="rect">
            <a:avLst/>
          </a:prstGeom>
          <a:noFill/>
          <a:ln>
            <a:noFill/>
          </a:ln>
        </p:spPr>
      </p:sp>
      <p:sp>
        <p:nvSpPr>
          <p:cNvPr id="68" name="Google Shape;68;p4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4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mailto:Aaron.Mullen@uky.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caai.ai.uky.edu/"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252861" y="2111128"/>
            <a:ext cx="7557858" cy="93530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0033A0"/>
              </a:buClr>
              <a:buSzPts val="3200"/>
              <a:buFont typeface="Helvetica Neue"/>
              <a:buNone/>
            </a:pPr>
            <a:r>
              <a:rPr lang="en-US" sz="3200" b="1">
                <a:solidFill>
                  <a:srgbClr val="0033A0"/>
                </a:solidFill>
                <a:latin typeface="Helvetica Neue"/>
                <a:ea typeface="Helvetica Neue"/>
                <a:cs typeface="Helvetica Neue"/>
                <a:sym typeface="Helvetica Neue"/>
              </a:rPr>
              <a:t>Forecasting Overdose Incidents for Rapid Actionable Data for Opioid Response in Kentucky</a:t>
            </a:r>
            <a:endParaRPr sz="4000" b="1">
              <a:solidFill>
                <a:srgbClr val="0033A0"/>
              </a:solidFill>
              <a:latin typeface="Helvetica Neue"/>
              <a:ea typeface="Helvetica Neue"/>
              <a:cs typeface="Helvetica Neue"/>
              <a:sym typeface="Helvetica Neue"/>
            </a:endParaRPr>
          </a:p>
        </p:txBody>
      </p:sp>
      <p:pic>
        <p:nvPicPr>
          <p:cNvPr id="90" name="Google Shape;90;p1" descr="Text&#10;&#10;Description automatically generated"/>
          <p:cNvPicPr preferRelativeResize="0"/>
          <p:nvPr/>
        </p:nvPicPr>
        <p:blipFill rotWithShape="1">
          <a:blip r:embed="rId3">
            <a:alphaModFix/>
          </a:blip>
          <a:srcRect/>
          <a:stretch/>
        </p:blipFill>
        <p:spPr>
          <a:xfrm>
            <a:off x="0" y="98411"/>
            <a:ext cx="4684796" cy="1375788"/>
          </a:xfrm>
          <a:prstGeom prst="rect">
            <a:avLst/>
          </a:prstGeom>
          <a:noFill/>
          <a:ln>
            <a:noFill/>
          </a:ln>
        </p:spPr>
      </p:pic>
      <p:sp>
        <p:nvSpPr>
          <p:cNvPr id="93" name="Google Shape;93;p1"/>
          <p:cNvSpPr txBox="1">
            <a:spLocks noGrp="1"/>
          </p:cNvSpPr>
          <p:nvPr>
            <p:ph type="subTitle" idx="1"/>
          </p:nvPr>
        </p:nvSpPr>
        <p:spPr>
          <a:xfrm>
            <a:off x="0" y="3297930"/>
            <a:ext cx="4088700" cy="10551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90000"/>
              </a:lnSpc>
              <a:spcBef>
                <a:spcPts val="0"/>
              </a:spcBef>
              <a:spcAft>
                <a:spcPts val="0"/>
              </a:spcAft>
              <a:buClr>
                <a:schemeClr val="dk1"/>
              </a:buClr>
              <a:buSzPct val="30000"/>
              <a:buNone/>
            </a:pPr>
            <a:r>
              <a:rPr lang="en-US" sz="6000">
                <a:latin typeface="Helvetica Neue"/>
                <a:ea typeface="Helvetica Neue"/>
                <a:cs typeface="Helvetica Neue"/>
                <a:sym typeface="Helvetica Neue"/>
              </a:rPr>
              <a:t>Aaron Mullen</a:t>
            </a:r>
            <a:endParaRPr sz="6000"/>
          </a:p>
          <a:p>
            <a:pPr marL="0" lvl="0" indent="0" algn="l" rtl="0">
              <a:lnSpc>
                <a:spcPct val="90000"/>
              </a:lnSpc>
              <a:spcBef>
                <a:spcPts val="750"/>
              </a:spcBef>
              <a:spcAft>
                <a:spcPts val="0"/>
              </a:spcAft>
              <a:buClr>
                <a:schemeClr val="dk1"/>
              </a:buClr>
              <a:buSzPct val="30000"/>
              <a:buNone/>
            </a:pPr>
            <a:r>
              <a:rPr lang="en-US" sz="6000">
                <a:latin typeface="Helvetica Neue"/>
                <a:sym typeface="Helvetica Neue"/>
              </a:rPr>
              <a:t>Application Programmer Analyst</a:t>
            </a:r>
            <a:endParaRPr sz="6000"/>
          </a:p>
          <a:p>
            <a:pPr marL="0" lvl="0" indent="0" algn="l" rtl="0">
              <a:lnSpc>
                <a:spcPct val="90000"/>
              </a:lnSpc>
              <a:spcBef>
                <a:spcPts val="750"/>
              </a:spcBef>
              <a:spcAft>
                <a:spcPts val="0"/>
              </a:spcAft>
              <a:buClr>
                <a:schemeClr val="dk1"/>
              </a:buClr>
              <a:buSzPct val="30000"/>
              <a:buNone/>
            </a:pPr>
            <a:r>
              <a:rPr lang="en-US" sz="6000">
                <a:latin typeface="Helvetica Neue"/>
                <a:ea typeface="Helvetica Neue"/>
                <a:cs typeface="Helvetica Neue"/>
                <a:sym typeface="Helvetica Neue"/>
              </a:rPr>
              <a:t>Center for Applied Artificial Intelligence</a:t>
            </a:r>
            <a:endParaRPr sz="6000"/>
          </a:p>
          <a:p>
            <a:pPr marL="0" lvl="0" indent="0" algn="l" rtl="0">
              <a:lnSpc>
                <a:spcPct val="90000"/>
              </a:lnSpc>
              <a:spcBef>
                <a:spcPts val="750"/>
              </a:spcBef>
              <a:spcAft>
                <a:spcPts val="0"/>
              </a:spcAft>
              <a:buClr>
                <a:schemeClr val="dk1"/>
              </a:buClr>
              <a:buSzPct val="30000"/>
              <a:buNone/>
            </a:pPr>
            <a:r>
              <a:rPr lang="en-US" sz="6000" u="sng">
                <a:solidFill>
                  <a:schemeClr val="hlink"/>
                </a:solidFill>
                <a:latin typeface="Helvetica Neue"/>
                <a:ea typeface="Helvetica Neue"/>
                <a:cs typeface="Helvetica Neue"/>
                <a:sym typeface="Helvetica Neue"/>
                <a:hlinkClick r:id="rId4"/>
              </a:rPr>
              <a:t>Aaron.Mullen@uky.edu </a:t>
            </a:r>
            <a:endParaRPr sz="6000"/>
          </a:p>
          <a:p>
            <a:pPr marL="0" lvl="0" indent="0" algn="ctr" rtl="0">
              <a:lnSpc>
                <a:spcPct val="90000"/>
              </a:lnSpc>
              <a:spcBef>
                <a:spcPts val="750"/>
              </a:spcBef>
              <a:spcAft>
                <a:spcPts val="0"/>
              </a:spcAft>
              <a:buClr>
                <a:schemeClr val="dk1"/>
              </a:buClr>
              <a:buSzPct val="100000"/>
              <a:buNone/>
            </a:pPr>
            <a:endParaRPr/>
          </a:p>
          <a:p>
            <a:pPr marL="0" lvl="0" indent="0" algn="ctr" rtl="0">
              <a:lnSpc>
                <a:spcPct val="90000"/>
              </a:lnSpc>
              <a:spcBef>
                <a:spcPts val="750"/>
              </a:spcBef>
              <a:spcAft>
                <a:spcPts val="0"/>
              </a:spcAft>
              <a:buClr>
                <a:schemeClr val="dk1"/>
              </a:buClr>
              <a:buSzPct val="100000"/>
              <a:buNone/>
            </a:pPr>
            <a:endParaRPr/>
          </a:p>
          <a:p>
            <a:pPr marL="0" lvl="0" indent="0" algn="ctr" rtl="0">
              <a:lnSpc>
                <a:spcPct val="90000"/>
              </a:lnSpc>
              <a:spcBef>
                <a:spcPts val="750"/>
              </a:spcBef>
              <a:spcAft>
                <a:spcPts val="0"/>
              </a:spcAft>
              <a:buClr>
                <a:schemeClr val="dk1"/>
              </a:buClr>
              <a:buSzPct val="100000"/>
              <a:buNone/>
            </a:pPr>
            <a:endParaRPr/>
          </a:p>
          <a:p>
            <a:pPr marL="0" lvl="0" indent="0" algn="ctr" rtl="0">
              <a:lnSpc>
                <a:spcPct val="90000"/>
              </a:lnSpc>
              <a:spcBef>
                <a:spcPts val="750"/>
              </a:spcBef>
              <a:spcAft>
                <a:spcPts val="0"/>
              </a:spcAft>
              <a:buClr>
                <a:schemeClr val="dk1"/>
              </a:buClr>
              <a:buSzPct val="100000"/>
              <a:buNone/>
            </a:pPr>
            <a:endParaRPr/>
          </a:p>
          <a:p>
            <a:pPr marL="0" lvl="0" indent="0" algn="ctr" rtl="0">
              <a:lnSpc>
                <a:spcPct val="90000"/>
              </a:lnSpc>
              <a:spcBef>
                <a:spcPts val="750"/>
              </a:spcBef>
              <a:spcAft>
                <a:spcPts val="0"/>
              </a:spcAft>
              <a:buClr>
                <a:schemeClr val="dk1"/>
              </a:buClr>
              <a:buSzPct val="100000"/>
              <a:buNone/>
            </a:pPr>
            <a:endParaRPr/>
          </a:p>
        </p:txBody>
      </p:sp>
      <p:pic>
        <p:nvPicPr>
          <p:cNvPr id="1026" name="Picture 2" descr="A blue circle with white and black text&#10;&#10;Description automatically generated">
            <a:extLst>
              <a:ext uri="{FF2B5EF4-FFF2-40B4-BE49-F238E27FC236}">
                <a16:creationId xmlns:a16="http://schemas.microsoft.com/office/drawing/2014/main" id="{07AB03F7-4DB9-0752-72DB-AA5D048BAF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7103" y="2674380"/>
            <a:ext cx="1811466" cy="1811466"/>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00;p2">
            <a:extLst>
              <a:ext uri="{FF2B5EF4-FFF2-40B4-BE49-F238E27FC236}">
                <a16:creationId xmlns:a16="http://schemas.microsoft.com/office/drawing/2014/main" id="{5625D8BD-74D3-463A-7340-BA05D6A235C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1028" name="Picture 4">
            <a:extLst>
              <a:ext uri="{FF2B5EF4-FFF2-40B4-BE49-F238E27FC236}">
                <a16:creationId xmlns:a16="http://schemas.microsoft.com/office/drawing/2014/main" id="{934847D2-AB78-7569-3E38-6809C39EA7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for a university&#10;&#10;Description automatically generated">
            <a:extLst>
              <a:ext uri="{FF2B5EF4-FFF2-40B4-BE49-F238E27FC236}">
                <a16:creationId xmlns:a16="http://schemas.microsoft.com/office/drawing/2014/main" id="{8FB46619-35C1-EC56-B257-FD5E7EB919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1011" y="-432310"/>
            <a:ext cx="2963650" cy="271249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73D356E-1D8B-F688-C421-B416E106DA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80554" y="648782"/>
            <a:ext cx="8600209" cy="3826236"/>
          </a:xfrm>
        </p:spPr>
        <p:txBody>
          <a:bodyPr>
            <a:normAutofit/>
          </a:bodyPr>
          <a:lstStyle/>
          <a:p>
            <a:r>
              <a:rPr lang="en-US">
                <a:latin typeface="Aptos Display"/>
              </a:rPr>
              <a:t>Monthly chosen over weekly or yearly</a:t>
            </a:r>
          </a:p>
          <a:p>
            <a:pPr lvl="1"/>
            <a:r>
              <a:rPr lang="en-US">
                <a:latin typeface="Aptos Display"/>
              </a:rPr>
              <a:t>Same reasons as for geographical units</a:t>
            </a:r>
          </a:p>
          <a:p>
            <a:pPr lvl="1"/>
            <a:r>
              <a:rPr lang="en-US">
                <a:latin typeface="Aptos Display"/>
              </a:rPr>
              <a:t>Weekly may be helpful in some circumstances</a:t>
            </a: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Temporal Units</a:t>
            </a:r>
          </a:p>
        </p:txBody>
      </p:sp>
      <p:pic>
        <p:nvPicPr>
          <p:cNvPr id="1026" name="Picture 2" descr="33,600+ Calendar Clipart Stock Illustrations, Royalty-Free Vector Graphics  &amp; Clip Art - iStock">
            <a:extLst>
              <a:ext uri="{FF2B5EF4-FFF2-40B4-BE49-F238E27FC236}">
                <a16:creationId xmlns:a16="http://schemas.microsoft.com/office/drawing/2014/main" id="{D9AD1429-BAA9-4BC2-A66C-288EE3F7A5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918" y="1938555"/>
            <a:ext cx="2556163" cy="255616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01B17358-B115-1369-3613-D880730D73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spTree>
    <p:extLst>
      <p:ext uri="{BB962C8B-B14F-4D97-AF65-F5344CB8AC3E}">
        <p14:creationId xmlns:p14="http://schemas.microsoft.com/office/powerpoint/2010/main" val="310376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112818" y="648782"/>
            <a:ext cx="6767946" cy="3826236"/>
          </a:xfrm>
        </p:spPr>
        <p:txBody>
          <a:bodyPr>
            <a:normAutofit/>
          </a:bodyPr>
          <a:lstStyle/>
          <a:p>
            <a:r>
              <a:rPr lang="en-US">
                <a:latin typeface="Aptos Display"/>
              </a:rPr>
              <a:t>Additional variables/features that model can use in predictions</a:t>
            </a:r>
          </a:p>
          <a:p>
            <a:r>
              <a:rPr lang="en-US">
                <a:latin typeface="Aptos Display"/>
              </a:rPr>
              <a:t>Different types:</a:t>
            </a:r>
          </a:p>
          <a:p>
            <a:pPr lvl="1"/>
            <a:r>
              <a:rPr lang="en-US">
                <a:latin typeface="Aptos Display"/>
              </a:rPr>
              <a:t>Future- available into the future at prediction time</a:t>
            </a:r>
          </a:p>
          <a:p>
            <a:pPr lvl="1"/>
            <a:r>
              <a:rPr lang="en-US">
                <a:latin typeface="Aptos Display"/>
              </a:rPr>
              <a:t>Past- only historical data is known</a:t>
            </a:r>
          </a:p>
          <a:p>
            <a:pPr lvl="1"/>
            <a:r>
              <a:rPr lang="en-US">
                <a:latin typeface="Aptos Display"/>
              </a:rPr>
              <a:t>Static- does not change over time</a:t>
            </a:r>
          </a:p>
          <a:p>
            <a:r>
              <a:rPr lang="en-US">
                <a:latin typeface="Aptos Display"/>
              </a:rPr>
              <a:t>Base covariates- month and season</a:t>
            </a: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Covariates</a:t>
            </a:r>
          </a:p>
        </p:txBody>
      </p:sp>
      <p:sp>
        <p:nvSpPr>
          <p:cNvPr id="7" name="Rectangle 6">
            <a:extLst>
              <a:ext uri="{FF2B5EF4-FFF2-40B4-BE49-F238E27FC236}">
                <a16:creationId xmlns:a16="http://schemas.microsoft.com/office/drawing/2014/main" id="{1032F7F3-1A5C-7780-7001-902142D499D9}"/>
              </a:ext>
            </a:extLst>
          </p:cNvPr>
          <p:cNvSpPr/>
          <p:nvPr/>
        </p:nvSpPr>
        <p:spPr>
          <a:xfrm>
            <a:off x="0" y="549774"/>
            <a:ext cx="1925782" cy="4068887"/>
          </a:xfrm>
          <a:prstGeom prst="rect">
            <a:avLst/>
          </a:prstGeom>
          <a:solidFill>
            <a:schemeClr val="bg1">
              <a:lumMod val="75000"/>
            </a:schemeClr>
          </a:solidFill>
          <a:ln>
            <a:solidFill>
              <a:schemeClr val="bg1">
                <a:lumMod val="75000"/>
              </a:schemeClr>
            </a:solid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906CF80-75C9-A8B7-F4C7-DB186FF4C20D}"/>
              </a:ext>
            </a:extLst>
          </p:cNvPr>
          <p:cNvSpPr txBox="1"/>
          <p:nvPr/>
        </p:nvSpPr>
        <p:spPr>
          <a:xfrm>
            <a:off x="62346" y="648782"/>
            <a:ext cx="1925782" cy="3539430"/>
          </a:xfrm>
          <a:prstGeom prst="rect">
            <a:avLst/>
          </a:prstGeom>
          <a:noFill/>
        </p:spPr>
        <p:txBody>
          <a:bodyPr wrap="square" rtlCol="0">
            <a:spAutoFit/>
          </a:bodyPr>
          <a:lstStyle/>
          <a:p>
            <a:pPr marL="285750" indent="-285750">
              <a:buFont typeface="Arial" panose="020B0604020202020204" pitchFamily="34" charset="0"/>
              <a:buChar char="•"/>
            </a:pPr>
            <a:r>
              <a:rPr lang="en-US"/>
              <a:t>Weather</a:t>
            </a:r>
          </a:p>
          <a:p>
            <a:endParaRPr lang="en-US"/>
          </a:p>
          <a:p>
            <a:pPr marL="285750" indent="-285750">
              <a:buFont typeface="Arial" panose="020B0604020202020204" pitchFamily="34" charset="0"/>
              <a:buChar char="•"/>
            </a:pPr>
            <a:r>
              <a:rPr lang="en-US"/>
              <a:t>Drug Seizures</a:t>
            </a:r>
          </a:p>
          <a:p>
            <a:endParaRPr lang="en-US"/>
          </a:p>
          <a:p>
            <a:pPr marL="285750" indent="-285750">
              <a:buFont typeface="Arial" panose="020B0604020202020204" pitchFamily="34" charset="0"/>
              <a:buChar char="•"/>
            </a:pPr>
            <a:r>
              <a:rPr lang="en-US"/>
              <a:t>SDOH</a:t>
            </a:r>
          </a:p>
          <a:p>
            <a:endParaRPr lang="en-US"/>
          </a:p>
          <a:p>
            <a:pPr marL="285750" indent="-285750">
              <a:buFont typeface="Arial" panose="020B0604020202020204" pitchFamily="34" charset="0"/>
              <a:buChar char="•"/>
            </a:pPr>
            <a:r>
              <a:rPr lang="en-US"/>
              <a:t>Medicaid Claims</a:t>
            </a:r>
          </a:p>
          <a:p>
            <a:endParaRPr lang="en-US"/>
          </a:p>
          <a:p>
            <a:pPr marL="285750" indent="-285750">
              <a:buFont typeface="Arial" panose="020B0604020202020204" pitchFamily="34" charset="0"/>
              <a:buChar char="•"/>
            </a:pPr>
            <a:r>
              <a:rPr lang="en-US"/>
              <a:t>Intake/Release</a:t>
            </a:r>
          </a:p>
          <a:p>
            <a:endParaRPr lang="en-US"/>
          </a:p>
          <a:p>
            <a:pPr marL="285750" indent="-285750">
              <a:buFont typeface="Arial" panose="020B0604020202020204" pitchFamily="34" charset="0"/>
              <a:buChar char="•"/>
            </a:pPr>
            <a:r>
              <a:rPr lang="en-US"/>
              <a:t>Naloxone Distribution</a:t>
            </a:r>
          </a:p>
          <a:p>
            <a:endParaRPr lang="en-US"/>
          </a:p>
          <a:p>
            <a:pPr marL="285750" indent="-285750">
              <a:buFont typeface="Arial" panose="020B0604020202020204" pitchFamily="34" charset="0"/>
              <a:buChar char="•"/>
            </a:pPr>
            <a:r>
              <a:rPr lang="en-US"/>
              <a:t>Related Groupings</a:t>
            </a:r>
          </a:p>
          <a:p>
            <a:pPr marL="285750" indent="-285750">
              <a:buFont typeface="Arial" panose="020B0604020202020204" pitchFamily="34" charset="0"/>
              <a:buChar char="•"/>
            </a:pPr>
            <a:endParaRPr lang="en-US"/>
          </a:p>
        </p:txBody>
      </p:sp>
      <p:sp>
        <p:nvSpPr>
          <p:cNvPr id="8" name="Slide Number Placeholder 7">
            <a:extLst>
              <a:ext uri="{FF2B5EF4-FFF2-40B4-BE49-F238E27FC236}">
                <a16:creationId xmlns:a16="http://schemas.microsoft.com/office/drawing/2014/main" id="{D4044607-092F-6993-D594-51338072CB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11</a:t>
            </a:fld>
            <a:endParaRPr lang="en-US"/>
          </a:p>
        </p:txBody>
      </p:sp>
    </p:spTree>
    <p:extLst>
      <p:ext uri="{BB962C8B-B14F-4D97-AF65-F5344CB8AC3E}">
        <p14:creationId xmlns:p14="http://schemas.microsoft.com/office/powerpoint/2010/main" val="1630567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147455" y="648782"/>
            <a:ext cx="6733308" cy="3826236"/>
          </a:xfrm>
        </p:spPr>
        <p:txBody>
          <a:bodyPr>
            <a:normAutofit/>
          </a:bodyPr>
          <a:lstStyle/>
          <a:p>
            <a:r>
              <a:rPr lang="en-US">
                <a:latin typeface="Aptos Display"/>
              </a:rPr>
              <a:t>Temperature, precipitation, sunshine data</a:t>
            </a:r>
          </a:p>
          <a:p>
            <a:r>
              <a:rPr lang="en-US">
                <a:latin typeface="Aptos Display"/>
              </a:rPr>
              <a:t>Gathered at ADD level, generalized to counties if necessary</a:t>
            </a:r>
          </a:p>
          <a:p>
            <a:r>
              <a:rPr lang="en-US">
                <a:latin typeface="Aptos Display"/>
              </a:rPr>
              <a:t>Can be reasonably predicted into future</a:t>
            </a:r>
          </a:p>
          <a:p>
            <a:r>
              <a:rPr lang="en-US">
                <a:latin typeface="Aptos Display"/>
              </a:rPr>
              <a:t>Data source: NOAA/</a:t>
            </a:r>
            <a:r>
              <a:rPr lang="en-US" err="1">
                <a:latin typeface="Aptos Display"/>
              </a:rPr>
              <a:t>OpenMeteo</a:t>
            </a:r>
            <a:endParaRPr lang="en-US">
              <a:latin typeface="Aptos Display"/>
            </a:endParaRP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Covariates</a:t>
            </a:r>
          </a:p>
        </p:txBody>
      </p:sp>
      <p:pic>
        <p:nvPicPr>
          <p:cNvPr id="7" name="Picture 2" descr="Open-Meteo 🌤🌍 (@open_meteo) / X">
            <a:extLst>
              <a:ext uri="{FF2B5EF4-FFF2-40B4-BE49-F238E27FC236}">
                <a16:creationId xmlns:a16="http://schemas.microsoft.com/office/drawing/2014/main" id="{6A0A6478-C2B2-396A-BAD0-0935697FFF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45852" y="2416536"/>
            <a:ext cx="1988127" cy="19881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04E959C-E4A5-87F7-7B60-0D46CB498E67}"/>
              </a:ext>
            </a:extLst>
          </p:cNvPr>
          <p:cNvSpPr/>
          <p:nvPr/>
        </p:nvSpPr>
        <p:spPr>
          <a:xfrm>
            <a:off x="0" y="549774"/>
            <a:ext cx="1925782" cy="4068887"/>
          </a:xfrm>
          <a:prstGeom prst="rect">
            <a:avLst/>
          </a:prstGeom>
          <a:solidFill>
            <a:schemeClr val="bg1">
              <a:lumMod val="75000"/>
            </a:schemeClr>
          </a:solidFill>
          <a:ln>
            <a:solidFill>
              <a:schemeClr val="bg1">
                <a:lumMod val="75000"/>
              </a:schemeClr>
            </a:solid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715B42B-0308-9149-E039-737F6D348D8C}"/>
              </a:ext>
            </a:extLst>
          </p:cNvPr>
          <p:cNvSpPr txBox="1"/>
          <p:nvPr/>
        </p:nvSpPr>
        <p:spPr>
          <a:xfrm>
            <a:off x="62346" y="648782"/>
            <a:ext cx="1925782" cy="3539430"/>
          </a:xfrm>
          <a:prstGeom prst="rect">
            <a:avLst/>
          </a:prstGeom>
          <a:noFill/>
        </p:spPr>
        <p:txBody>
          <a:bodyPr wrap="square" rtlCol="0">
            <a:spAutoFit/>
          </a:bodyPr>
          <a:lstStyle/>
          <a:p>
            <a:pPr marL="285750" indent="-285750">
              <a:buFont typeface="Arial" panose="020B0604020202020204" pitchFamily="34" charset="0"/>
              <a:buChar char="•"/>
            </a:pPr>
            <a:r>
              <a:rPr lang="en-US" b="1"/>
              <a:t>Weather</a:t>
            </a:r>
          </a:p>
          <a:p>
            <a:endParaRPr lang="en-US"/>
          </a:p>
          <a:p>
            <a:pPr marL="285750" indent="-285750">
              <a:buFont typeface="Arial" panose="020B0604020202020204" pitchFamily="34" charset="0"/>
              <a:buChar char="•"/>
            </a:pPr>
            <a:r>
              <a:rPr lang="en-US"/>
              <a:t>Drug Seizures</a:t>
            </a:r>
          </a:p>
          <a:p>
            <a:endParaRPr lang="en-US"/>
          </a:p>
          <a:p>
            <a:pPr marL="285750" indent="-285750">
              <a:buFont typeface="Arial" panose="020B0604020202020204" pitchFamily="34" charset="0"/>
              <a:buChar char="•"/>
            </a:pPr>
            <a:r>
              <a:rPr lang="en-US"/>
              <a:t>SDOH</a:t>
            </a:r>
          </a:p>
          <a:p>
            <a:endParaRPr lang="en-US"/>
          </a:p>
          <a:p>
            <a:pPr marL="285750" indent="-285750">
              <a:buFont typeface="Arial" panose="020B0604020202020204" pitchFamily="34" charset="0"/>
              <a:buChar char="•"/>
            </a:pPr>
            <a:r>
              <a:rPr lang="en-US"/>
              <a:t>Medicaid Claims</a:t>
            </a:r>
          </a:p>
          <a:p>
            <a:endParaRPr lang="en-US"/>
          </a:p>
          <a:p>
            <a:pPr marL="285750" indent="-285750">
              <a:buFont typeface="Arial" panose="020B0604020202020204" pitchFamily="34" charset="0"/>
              <a:buChar char="•"/>
            </a:pPr>
            <a:r>
              <a:rPr lang="en-US"/>
              <a:t>Intake/Release</a:t>
            </a:r>
          </a:p>
          <a:p>
            <a:endParaRPr lang="en-US"/>
          </a:p>
          <a:p>
            <a:pPr marL="285750" indent="-285750">
              <a:buFont typeface="Arial" panose="020B0604020202020204" pitchFamily="34" charset="0"/>
              <a:buChar char="•"/>
            </a:pPr>
            <a:r>
              <a:rPr lang="en-US"/>
              <a:t>Naloxone Distribution</a:t>
            </a:r>
          </a:p>
          <a:p>
            <a:endParaRPr lang="en-US"/>
          </a:p>
          <a:p>
            <a:pPr marL="285750" indent="-285750">
              <a:buFont typeface="Arial" panose="020B0604020202020204" pitchFamily="34" charset="0"/>
              <a:buChar char="•"/>
            </a:pPr>
            <a:r>
              <a:rPr lang="en-US"/>
              <a:t>Related Groupings</a:t>
            </a:r>
          </a:p>
          <a:p>
            <a:pPr marL="285750" indent="-285750">
              <a:buFont typeface="Arial" panose="020B0604020202020204" pitchFamily="34" charset="0"/>
              <a:buChar char="•"/>
            </a:pPr>
            <a:endParaRPr lang="en-US"/>
          </a:p>
        </p:txBody>
      </p:sp>
      <p:sp>
        <p:nvSpPr>
          <p:cNvPr id="9" name="Slide Number Placeholder 8">
            <a:extLst>
              <a:ext uri="{FF2B5EF4-FFF2-40B4-BE49-F238E27FC236}">
                <a16:creationId xmlns:a16="http://schemas.microsoft.com/office/drawing/2014/main" id="{6CFC190A-3294-F98C-EDBB-71E08067BD5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499235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112818" y="648782"/>
            <a:ext cx="6767945" cy="3826236"/>
          </a:xfrm>
        </p:spPr>
        <p:txBody>
          <a:bodyPr>
            <a:normAutofit/>
          </a:bodyPr>
          <a:lstStyle/>
          <a:p>
            <a:r>
              <a:rPr lang="en-US">
                <a:latin typeface="Aptos Display"/>
              </a:rPr>
              <a:t>Police drug seizures</a:t>
            </a:r>
          </a:p>
          <a:p>
            <a:pPr lvl="1"/>
            <a:r>
              <a:rPr lang="en-US">
                <a:latin typeface="Aptos Display"/>
              </a:rPr>
              <a:t>Where they were seized</a:t>
            </a:r>
          </a:p>
          <a:p>
            <a:pPr lvl="1"/>
            <a:r>
              <a:rPr lang="en-US">
                <a:latin typeface="Aptos Display"/>
              </a:rPr>
              <a:t>What substances tested positive</a:t>
            </a:r>
          </a:p>
          <a:p>
            <a:r>
              <a:rPr lang="en-US">
                <a:latin typeface="Aptos Display"/>
              </a:rPr>
              <a:t>Limited to only opioid substances</a:t>
            </a:r>
          </a:p>
          <a:p>
            <a:r>
              <a:rPr lang="en-US">
                <a:latin typeface="Aptos Display"/>
              </a:rPr>
              <a:t>Data source: Kentucky State Police</a:t>
            </a: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Covariates</a:t>
            </a:r>
          </a:p>
        </p:txBody>
      </p:sp>
      <p:sp>
        <p:nvSpPr>
          <p:cNvPr id="8" name="Rectangle 7">
            <a:extLst>
              <a:ext uri="{FF2B5EF4-FFF2-40B4-BE49-F238E27FC236}">
                <a16:creationId xmlns:a16="http://schemas.microsoft.com/office/drawing/2014/main" id="{53676A90-3C5A-6883-07AA-632CA17494D7}"/>
              </a:ext>
            </a:extLst>
          </p:cNvPr>
          <p:cNvSpPr/>
          <p:nvPr/>
        </p:nvSpPr>
        <p:spPr>
          <a:xfrm>
            <a:off x="0" y="549774"/>
            <a:ext cx="1925782" cy="4068887"/>
          </a:xfrm>
          <a:prstGeom prst="rect">
            <a:avLst/>
          </a:prstGeom>
          <a:solidFill>
            <a:schemeClr val="bg1">
              <a:lumMod val="75000"/>
            </a:schemeClr>
          </a:solidFill>
          <a:ln>
            <a:solidFill>
              <a:schemeClr val="bg1">
                <a:lumMod val="75000"/>
              </a:schemeClr>
            </a:solid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38C8B83-2824-3102-C14B-8C432788ECE1}"/>
              </a:ext>
            </a:extLst>
          </p:cNvPr>
          <p:cNvSpPr txBox="1"/>
          <p:nvPr/>
        </p:nvSpPr>
        <p:spPr>
          <a:xfrm>
            <a:off x="62346" y="648782"/>
            <a:ext cx="1925782" cy="3539430"/>
          </a:xfrm>
          <a:prstGeom prst="rect">
            <a:avLst/>
          </a:prstGeom>
          <a:noFill/>
        </p:spPr>
        <p:txBody>
          <a:bodyPr wrap="square" rtlCol="0">
            <a:spAutoFit/>
          </a:bodyPr>
          <a:lstStyle/>
          <a:p>
            <a:pPr marL="285750" indent="-285750">
              <a:buFont typeface="Arial" panose="020B0604020202020204" pitchFamily="34" charset="0"/>
              <a:buChar char="•"/>
            </a:pPr>
            <a:r>
              <a:rPr lang="en-US"/>
              <a:t>Weather</a:t>
            </a:r>
          </a:p>
          <a:p>
            <a:endParaRPr lang="en-US"/>
          </a:p>
          <a:p>
            <a:pPr marL="285750" indent="-285750">
              <a:buFont typeface="Arial" panose="020B0604020202020204" pitchFamily="34" charset="0"/>
              <a:buChar char="•"/>
            </a:pPr>
            <a:r>
              <a:rPr lang="en-US" b="1"/>
              <a:t>Drug Seizures</a:t>
            </a:r>
          </a:p>
          <a:p>
            <a:endParaRPr lang="en-US"/>
          </a:p>
          <a:p>
            <a:pPr marL="285750" indent="-285750">
              <a:buFont typeface="Arial" panose="020B0604020202020204" pitchFamily="34" charset="0"/>
              <a:buChar char="•"/>
            </a:pPr>
            <a:r>
              <a:rPr lang="en-US"/>
              <a:t>SDOH</a:t>
            </a:r>
          </a:p>
          <a:p>
            <a:endParaRPr lang="en-US"/>
          </a:p>
          <a:p>
            <a:pPr marL="285750" indent="-285750">
              <a:buFont typeface="Arial" panose="020B0604020202020204" pitchFamily="34" charset="0"/>
              <a:buChar char="•"/>
            </a:pPr>
            <a:r>
              <a:rPr lang="en-US"/>
              <a:t>Medicaid Claims</a:t>
            </a:r>
          </a:p>
          <a:p>
            <a:endParaRPr lang="en-US"/>
          </a:p>
          <a:p>
            <a:pPr marL="285750" indent="-285750">
              <a:buFont typeface="Arial" panose="020B0604020202020204" pitchFamily="34" charset="0"/>
              <a:buChar char="•"/>
            </a:pPr>
            <a:r>
              <a:rPr lang="en-US"/>
              <a:t>Intake/Release</a:t>
            </a:r>
          </a:p>
          <a:p>
            <a:endParaRPr lang="en-US"/>
          </a:p>
          <a:p>
            <a:pPr marL="285750" indent="-285750">
              <a:buFont typeface="Arial" panose="020B0604020202020204" pitchFamily="34" charset="0"/>
              <a:buChar char="•"/>
            </a:pPr>
            <a:r>
              <a:rPr lang="en-US"/>
              <a:t>Naloxone Distribution</a:t>
            </a:r>
          </a:p>
          <a:p>
            <a:endParaRPr lang="en-US"/>
          </a:p>
          <a:p>
            <a:pPr marL="285750" indent="-285750">
              <a:buFont typeface="Arial" panose="020B0604020202020204" pitchFamily="34" charset="0"/>
              <a:buChar char="•"/>
            </a:pPr>
            <a:r>
              <a:rPr lang="en-US"/>
              <a:t>Related Groupings</a:t>
            </a:r>
          </a:p>
          <a:p>
            <a:pPr marL="285750" indent="-285750">
              <a:buFont typeface="Arial" panose="020B0604020202020204" pitchFamily="34" charset="0"/>
              <a:buChar char="•"/>
            </a:pPr>
            <a:endParaRPr lang="en-US"/>
          </a:p>
        </p:txBody>
      </p:sp>
      <p:sp>
        <p:nvSpPr>
          <p:cNvPr id="7" name="Slide Number Placeholder 6">
            <a:extLst>
              <a:ext uri="{FF2B5EF4-FFF2-40B4-BE49-F238E27FC236}">
                <a16:creationId xmlns:a16="http://schemas.microsoft.com/office/drawing/2014/main" id="{C59C89A0-24F0-3F82-C6C3-57824E6058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spTree>
    <p:extLst>
      <p:ext uri="{BB962C8B-B14F-4D97-AF65-F5344CB8AC3E}">
        <p14:creationId xmlns:p14="http://schemas.microsoft.com/office/powerpoint/2010/main" val="1004622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1925782" y="648782"/>
            <a:ext cx="2241765" cy="3826236"/>
          </a:xfrm>
        </p:spPr>
        <p:txBody>
          <a:bodyPr>
            <a:normAutofit/>
          </a:bodyPr>
          <a:lstStyle/>
          <a:p>
            <a:r>
              <a:rPr lang="en-US">
                <a:latin typeface="Aptos Display"/>
              </a:rPr>
              <a:t>Social Determinants of Health (SDOH)</a:t>
            </a:r>
          </a:p>
          <a:p>
            <a:r>
              <a:rPr lang="en-US">
                <a:latin typeface="Aptos Display"/>
              </a:rPr>
              <a:t>Static covariates</a:t>
            </a:r>
          </a:p>
          <a:p>
            <a:r>
              <a:rPr lang="en-US">
                <a:latin typeface="Aptos Display"/>
              </a:rPr>
              <a:t>Data source: </a:t>
            </a:r>
            <a:r>
              <a:rPr lang="en-US" b="0" i="0">
                <a:solidFill>
                  <a:srgbClr val="222222"/>
                </a:solidFill>
                <a:effectLst/>
                <a:highlight>
                  <a:srgbClr val="FFFFFF"/>
                </a:highlight>
                <a:latin typeface="Open Sans Medium"/>
              </a:rPr>
              <a:t>CDC/ATSDR</a:t>
            </a:r>
          </a:p>
          <a:p>
            <a:endParaRPr lang="en-US">
              <a:latin typeface="Aptos Display"/>
            </a:endParaRP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Covariates</a:t>
            </a:r>
          </a:p>
        </p:txBody>
      </p:sp>
      <p:sp>
        <p:nvSpPr>
          <p:cNvPr id="8" name="Rectangle 7">
            <a:extLst>
              <a:ext uri="{FF2B5EF4-FFF2-40B4-BE49-F238E27FC236}">
                <a16:creationId xmlns:a16="http://schemas.microsoft.com/office/drawing/2014/main" id="{B428068E-29AD-8B21-F457-42FEE6324D6A}"/>
              </a:ext>
            </a:extLst>
          </p:cNvPr>
          <p:cNvSpPr/>
          <p:nvPr/>
        </p:nvSpPr>
        <p:spPr>
          <a:xfrm>
            <a:off x="0" y="549774"/>
            <a:ext cx="1925782" cy="4068887"/>
          </a:xfrm>
          <a:prstGeom prst="rect">
            <a:avLst/>
          </a:prstGeom>
          <a:solidFill>
            <a:schemeClr val="bg1">
              <a:lumMod val="75000"/>
            </a:schemeClr>
          </a:solidFill>
          <a:ln>
            <a:solidFill>
              <a:schemeClr val="bg1">
                <a:lumMod val="75000"/>
              </a:schemeClr>
            </a:solid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4FDFD2E-BEB2-4C01-68FC-D18D4C1797C1}"/>
              </a:ext>
            </a:extLst>
          </p:cNvPr>
          <p:cNvSpPr txBox="1"/>
          <p:nvPr/>
        </p:nvSpPr>
        <p:spPr>
          <a:xfrm>
            <a:off x="62346" y="648782"/>
            <a:ext cx="1925782" cy="3539430"/>
          </a:xfrm>
          <a:prstGeom prst="rect">
            <a:avLst/>
          </a:prstGeom>
          <a:noFill/>
        </p:spPr>
        <p:txBody>
          <a:bodyPr wrap="square" rtlCol="0">
            <a:spAutoFit/>
          </a:bodyPr>
          <a:lstStyle/>
          <a:p>
            <a:pPr marL="285750" indent="-285750">
              <a:buFont typeface="Arial" panose="020B0604020202020204" pitchFamily="34" charset="0"/>
              <a:buChar char="•"/>
            </a:pPr>
            <a:r>
              <a:rPr lang="en-US"/>
              <a:t>Weather</a:t>
            </a:r>
          </a:p>
          <a:p>
            <a:endParaRPr lang="en-US"/>
          </a:p>
          <a:p>
            <a:pPr marL="285750" indent="-285750">
              <a:buFont typeface="Arial" panose="020B0604020202020204" pitchFamily="34" charset="0"/>
              <a:buChar char="•"/>
            </a:pPr>
            <a:r>
              <a:rPr lang="en-US"/>
              <a:t>Drug Seizures</a:t>
            </a:r>
          </a:p>
          <a:p>
            <a:endParaRPr lang="en-US"/>
          </a:p>
          <a:p>
            <a:pPr marL="285750" indent="-285750">
              <a:buFont typeface="Arial" panose="020B0604020202020204" pitchFamily="34" charset="0"/>
              <a:buChar char="•"/>
            </a:pPr>
            <a:r>
              <a:rPr lang="en-US" b="1"/>
              <a:t>SDOH</a:t>
            </a:r>
          </a:p>
          <a:p>
            <a:endParaRPr lang="en-US"/>
          </a:p>
          <a:p>
            <a:pPr marL="285750" indent="-285750">
              <a:buFont typeface="Arial" panose="020B0604020202020204" pitchFamily="34" charset="0"/>
              <a:buChar char="•"/>
            </a:pPr>
            <a:r>
              <a:rPr lang="en-US"/>
              <a:t>Medicaid Claims</a:t>
            </a:r>
          </a:p>
          <a:p>
            <a:endParaRPr lang="en-US"/>
          </a:p>
          <a:p>
            <a:pPr marL="285750" indent="-285750">
              <a:buFont typeface="Arial" panose="020B0604020202020204" pitchFamily="34" charset="0"/>
              <a:buChar char="•"/>
            </a:pPr>
            <a:r>
              <a:rPr lang="en-US"/>
              <a:t>Intake/Release</a:t>
            </a:r>
          </a:p>
          <a:p>
            <a:endParaRPr lang="en-US"/>
          </a:p>
          <a:p>
            <a:pPr marL="285750" indent="-285750">
              <a:buFont typeface="Arial" panose="020B0604020202020204" pitchFamily="34" charset="0"/>
              <a:buChar char="•"/>
            </a:pPr>
            <a:r>
              <a:rPr lang="en-US"/>
              <a:t>Naloxone Distribution</a:t>
            </a:r>
          </a:p>
          <a:p>
            <a:endParaRPr lang="en-US"/>
          </a:p>
          <a:p>
            <a:pPr marL="285750" indent="-285750">
              <a:buFont typeface="Arial" panose="020B0604020202020204" pitchFamily="34" charset="0"/>
              <a:buChar char="•"/>
            </a:pPr>
            <a:r>
              <a:rPr lang="en-US"/>
              <a:t>Related Groupings</a:t>
            </a:r>
          </a:p>
          <a:p>
            <a:pPr marL="285750" indent="-285750">
              <a:buFont typeface="Arial" panose="020B0604020202020204" pitchFamily="34" charset="0"/>
              <a:buChar char="•"/>
            </a:pPr>
            <a:endParaRPr lang="en-US"/>
          </a:p>
        </p:txBody>
      </p:sp>
      <p:sp>
        <p:nvSpPr>
          <p:cNvPr id="7" name="Slide Number Placeholder 6">
            <a:extLst>
              <a:ext uri="{FF2B5EF4-FFF2-40B4-BE49-F238E27FC236}">
                <a16:creationId xmlns:a16="http://schemas.microsoft.com/office/drawing/2014/main" id="{2B09C093-8871-D4E6-CB12-A189E4DE5CF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11" name="Picture 10">
            <a:extLst>
              <a:ext uri="{FF2B5EF4-FFF2-40B4-BE49-F238E27FC236}">
                <a16:creationId xmlns:a16="http://schemas.microsoft.com/office/drawing/2014/main" id="{811C56D1-58F1-D762-E990-40B620AA7626}"/>
              </a:ext>
            </a:extLst>
          </p:cNvPr>
          <p:cNvPicPr>
            <a:picLocks noChangeAspect="1"/>
          </p:cNvPicPr>
          <p:nvPr/>
        </p:nvPicPr>
        <p:blipFill>
          <a:blip r:embed="rId4"/>
          <a:stretch>
            <a:fillRect/>
          </a:stretch>
        </p:blipFill>
        <p:spPr>
          <a:xfrm>
            <a:off x="4167547" y="549774"/>
            <a:ext cx="4956752" cy="4068887"/>
          </a:xfrm>
          <a:prstGeom prst="rect">
            <a:avLst/>
          </a:prstGeom>
        </p:spPr>
      </p:pic>
    </p:spTree>
    <p:extLst>
      <p:ext uri="{BB962C8B-B14F-4D97-AF65-F5344CB8AC3E}">
        <p14:creationId xmlns:p14="http://schemas.microsoft.com/office/powerpoint/2010/main" val="1280170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050474" y="648782"/>
            <a:ext cx="6830289" cy="3826236"/>
          </a:xfrm>
        </p:spPr>
        <p:txBody>
          <a:bodyPr>
            <a:normAutofit/>
          </a:bodyPr>
          <a:lstStyle/>
          <a:p>
            <a:r>
              <a:rPr lang="en-US">
                <a:latin typeface="Aptos Display"/>
              </a:rPr>
              <a:t>Kentucky Medicaid claims</a:t>
            </a:r>
          </a:p>
          <a:p>
            <a:pPr lvl="1"/>
            <a:r>
              <a:rPr lang="en-US">
                <a:latin typeface="Aptos Display"/>
              </a:rPr>
              <a:t>Number of individuals diagnosed with OUD</a:t>
            </a:r>
          </a:p>
          <a:p>
            <a:pPr lvl="1"/>
            <a:r>
              <a:rPr lang="en-US">
                <a:latin typeface="Aptos Display"/>
              </a:rPr>
              <a:t>Number of individuals receiving treatment for OUD</a:t>
            </a:r>
          </a:p>
          <a:p>
            <a:pPr lvl="1"/>
            <a:r>
              <a:rPr lang="en-US">
                <a:latin typeface="Aptos Display"/>
              </a:rPr>
              <a:t>Number of individuals screened for substance use</a:t>
            </a:r>
          </a:p>
          <a:p>
            <a:pPr lvl="1"/>
            <a:r>
              <a:rPr lang="en-US">
                <a:latin typeface="Aptos Display"/>
              </a:rPr>
              <a:t>Number of individuals connected to an opioid-related ED visit</a:t>
            </a:r>
          </a:p>
          <a:p>
            <a:r>
              <a:rPr lang="en-US">
                <a:latin typeface="Aptos Display"/>
              </a:rPr>
              <a:t>Data source: Kentucky Department for Medicaid Services </a:t>
            </a: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Covariates</a:t>
            </a:r>
          </a:p>
        </p:txBody>
      </p:sp>
      <p:pic>
        <p:nvPicPr>
          <p:cNvPr id="4098" name="Picture 2" descr="Free assistance to help you sign up for Medicaid and FAMIS. – Bradley Free  Clinic">
            <a:extLst>
              <a:ext uri="{FF2B5EF4-FFF2-40B4-BE49-F238E27FC236}">
                <a16:creationId xmlns:a16="http://schemas.microsoft.com/office/drawing/2014/main" id="{05931F09-ECD1-C3E6-B7CE-EF7D5A711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0474" y="2662331"/>
            <a:ext cx="2725882" cy="181725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D090094-B1D4-C4ED-A547-F3C3F8F6AAAD}"/>
              </a:ext>
            </a:extLst>
          </p:cNvPr>
          <p:cNvSpPr/>
          <p:nvPr/>
        </p:nvSpPr>
        <p:spPr>
          <a:xfrm>
            <a:off x="0" y="549774"/>
            <a:ext cx="1925782" cy="4068887"/>
          </a:xfrm>
          <a:prstGeom prst="rect">
            <a:avLst/>
          </a:prstGeom>
          <a:solidFill>
            <a:schemeClr val="bg1">
              <a:lumMod val="75000"/>
            </a:schemeClr>
          </a:solidFill>
          <a:ln>
            <a:solidFill>
              <a:schemeClr val="bg1">
                <a:lumMod val="75000"/>
              </a:schemeClr>
            </a:solid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9FBD176-8336-E986-C3B9-6C5FAAE58B60}"/>
              </a:ext>
            </a:extLst>
          </p:cNvPr>
          <p:cNvSpPr txBox="1"/>
          <p:nvPr/>
        </p:nvSpPr>
        <p:spPr>
          <a:xfrm>
            <a:off x="62346" y="648782"/>
            <a:ext cx="1925782" cy="3539430"/>
          </a:xfrm>
          <a:prstGeom prst="rect">
            <a:avLst/>
          </a:prstGeom>
          <a:noFill/>
        </p:spPr>
        <p:txBody>
          <a:bodyPr wrap="square" rtlCol="0">
            <a:spAutoFit/>
          </a:bodyPr>
          <a:lstStyle/>
          <a:p>
            <a:pPr marL="285750" indent="-285750">
              <a:buFont typeface="Arial" panose="020B0604020202020204" pitchFamily="34" charset="0"/>
              <a:buChar char="•"/>
            </a:pPr>
            <a:r>
              <a:rPr lang="en-US"/>
              <a:t>Weather</a:t>
            </a:r>
          </a:p>
          <a:p>
            <a:endParaRPr lang="en-US"/>
          </a:p>
          <a:p>
            <a:pPr marL="285750" indent="-285750">
              <a:buFont typeface="Arial" panose="020B0604020202020204" pitchFamily="34" charset="0"/>
              <a:buChar char="•"/>
            </a:pPr>
            <a:r>
              <a:rPr lang="en-US"/>
              <a:t>Drug Seizures</a:t>
            </a:r>
          </a:p>
          <a:p>
            <a:endParaRPr lang="en-US"/>
          </a:p>
          <a:p>
            <a:pPr marL="285750" indent="-285750">
              <a:buFont typeface="Arial" panose="020B0604020202020204" pitchFamily="34" charset="0"/>
              <a:buChar char="•"/>
            </a:pPr>
            <a:r>
              <a:rPr lang="en-US"/>
              <a:t>SDOH</a:t>
            </a:r>
          </a:p>
          <a:p>
            <a:endParaRPr lang="en-US"/>
          </a:p>
          <a:p>
            <a:pPr marL="285750" indent="-285750">
              <a:buFont typeface="Arial" panose="020B0604020202020204" pitchFamily="34" charset="0"/>
              <a:buChar char="•"/>
            </a:pPr>
            <a:r>
              <a:rPr lang="en-US" b="1"/>
              <a:t>Medicaid Claims</a:t>
            </a:r>
          </a:p>
          <a:p>
            <a:endParaRPr lang="en-US"/>
          </a:p>
          <a:p>
            <a:pPr marL="285750" indent="-285750">
              <a:buFont typeface="Arial" panose="020B0604020202020204" pitchFamily="34" charset="0"/>
              <a:buChar char="•"/>
            </a:pPr>
            <a:r>
              <a:rPr lang="en-US"/>
              <a:t>Intake/Release</a:t>
            </a:r>
          </a:p>
          <a:p>
            <a:endParaRPr lang="en-US"/>
          </a:p>
          <a:p>
            <a:pPr marL="285750" indent="-285750">
              <a:buFont typeface="Arial" panose="020B0604020202020204" pitchFamily="34" charset="0"/>
              <a:buChar char="•"/>
            </a:pPr>
            <a:r>
              <a:rPr lang="en-US"/>
              <a:t>Naloxone Distribution</a:t>
            </a:r>
          </a:p>
          <a:p>
            <a:endParaRPr lang="en-US"/>
          </a:p>
          <a:p>
            <a:pPr marL="285750" indent="-285750">
              <a:buFont typeface="Arial" panose="020B0604020202020204" pitchFamily="34" charset="0"/>
              <a:buChar char="•"/>
            </a:pPr>
            <a:r>
              <a:rPr lang="en-US"/>
              <a:t>Related Groupings</a:t>
            </a:r>
          </a:p>
          <a:p>
            <a:pPr marL="285750" indent="-285750">
              <a:buFont typeface="Arial" panose="020B0604020202020204" pitchFamily="34" charset="0"/>
              <a:buChar char="•"/>
            </a:pPr>
            <a:endParaRPr lang="en-US"/>
          </a:p>
        </p:txBody>
      </p:sp>
      <p:sp>
        <p:nvSpPr>
          <p:cNvPr id="8" name="Slide Number Placeholder 7">
            <a:extLst>
              <a:ext uri="{FF2B5EF4-FFF2-40B4-BE49-F238E27FC236}">
                <a16:creationId xmlns:a16="http://schemas.microsoft.com/office/drawing/2014/main" id="{EBE90960-3DE2-2992-3F98-BF38AD1088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spTree>
    <p:extLst>
      <p:ext uri="{BB962C8B-B14F-4D97-AF65-F5344CB8AC3E}">
        <p14:creationId xmlns:p14="http://schemas.microsoft.com/office/powerpoint/2010/main" val="238234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050474" y="648782"/>
            <a:ext cx="6830289" cy="3826236"/>
          </a:xfrm>
        </p:spPr>
        <p:txBody>
          <a:bodyPr>
            <a:normAutofit/>
          </a:bodyPr>
          <a:lstStyle/>
          <a:p>
            <a:r>
              <a:rPr lang="en-US">
                <a:latin typeface="Aptos Display"/>
              </a:rPr>
              <a:t>Inmate intake and release data for those with substance use risk</a:t>
            </a:r>
          </a:p>
          <a:p>
            <a:pPr lvl="1"/>
            <a:r>
              <a:rPr lang="en-US">
                <a:latin typeface="Aptos Display"/>
              </a:rPr>
              <a:t>Risk level on a scale of 1 to 5</a:t>
            </a:r>
          </a:p>
          <a:p>
            <a:r>
              <a:rPr lang="en-US">
                <a:latin typeface="Aptos Display"/>
              </a:rPr>
              <a:t>Weighted average of risk levels is calculated for each month</a:t>
            </a:r>
          </a:p>
          <a:p>
            <a:r>
              <a:rPr lang="en-US">
                <a:latin typeface="Aptos Display"/>
              </a:rPr>
              <a:t>Data source: Kentucky Department of Corrections</a:t>
            </a:r>
          </a:p>
          <a:p>
            <a:endParaRPr lang="en-US">
              <a:latin typeface="Aptos Display"/>
            </a:endParaRP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Covariates</a:t>
            </a:r>
          </a:p>
        </p:txBody>
      </p:sp>
      <p:sp>
        <p:nvSpPr>
          <p:cNvPr id="7" name="Rectangle 6">
            <a:extLst>
              <a:ext uri="{FF2B5EF4-FFF2-40B4-BE49-F238E27FC236}">
                <a16:creationId xmlns:a16="http://schemas.microsoft.com/office/drawing/2014/main" id="{8D090094-B1D4-C4ED-A547-F3C3F8F6AAAD}"/>
              </a:ext>
            </a:extLst>
          </p:cNvPr>
          <p:cNvSpPr/>
          <p:nvPr/>
        </p:nvSpPr>
        <p:spPr>
          <a:xfrm>
            <a:off x="0" y="549774"/>
            <a:ext cx="1925782" cy="4068887"/>
          </a:xfrm>
          <a:prstGeom prst="rect">
            <a:avLst/>
          </a:prstGeom>
          <a:solidFill>
            <a:schemeClr val="bg1">
              <a:lumMod val="75000"/>
            </a:schemeClr>
          </a:solidFill>
          <a:ln>
            <a:solidFill>
              <a:schemeClr val="bg1">
                <a:lumMod val="75000"/>
              </a:schemeClr>
            </a:solid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9A16C19-D860-9C80-428E-66E7859C98E4}"/>
              </a:ext>
            </a:extLst>
          </p:cNvPr>
          <p:cNvSpPr txBox="1"/>
          <p:nvPr/>
        </p:nvSpPr>
        <p:spPr>
          <a:xfrm>
            <a:off x="62346" y="648782"/>
            <a:ext cx="1925782" cy="3539430"/>
          </a:xfrm>
          <a:prstGeom prst="rect">
            <a:avLst/>
          </a:prstGeom>
          <a:noFill/>
        </p:spPr>
        <p:txBody>
          <a:bodyPr wrap="square" rtlCol="0">
            <a:spAutoFit/>
          </a:bodyPr>
          <a:lstStyle/>
          <a:p>
            <a:pPr marL="285750" indent="-285750">
              <a:buFont typeface="Arial" panose="020B0604020202020204" pitchFamily="34" charset="0"/>
              <a:buChar char="•"/>
            </a:pPr>
            <a:r>
              <a:rPr lang="en-US"/>
              <a:t>Weather</a:t>
            </a:r>
          </a:p>
          <a:p>
            <a:endParaRPr lang="en-US"/>
          </a:p>
          <a:p>
            <a:pPr marL="285750" indent="-285750">
              <a:buFont typeface="Arial" panose="020B0604020202020204" pitchFamily="34" charset="0"/>
              <a:buChar char="•"/>
            </a:pPr>
            <a:r>
              <a:rPr lang="en-US"/>
              <a:t>Drug Seizures</a:t>
            </a:r>
          </a:p>
          <a:p>
            <a:endParaRPr lang="en-US"/>
          </a:p>
          <a:p>
            <a:pPr marL="285750" indent="-285750">
              <a:buFont typeface="Arial" panose="020B0604020202020204" pitchFamily="34" charset="0"/>
              <a:buChar char="•"/>
            </a:pPr>
            <a:r>
              <a:rPr lang="en-US"/>
              <a:t>SDOH</a:t>
            </a:r>
          </a:p>
          <a:p>
            <a:endParaRPr lang="en-US"/>
          </a:p>
          <a:p>
            <a:pPr marL="285750" indent="-285750">
              <a:buFont typeface="Arial" panose="020B0604020202020204" pitchFamily="34" charset="0"/>
              <a:buChar char="•"/>
            </a:pPr>
            <a:r>
              <a:rPr lang="en-US"/>
              <a:t>Medicaid Claims</a:t>
            </a:r>
          </a:p>
          <a:p>
            <a:endParaRPr lang="en-US"/>
          </a:p>
          <a:p>
            <a:pPr marL="285750" indent="-285750">
              <a:buFont typeface="Arial" panose="020B0604020202020204" pitchFamily="34" charset="0"/>
              <a:buChar char="•"/>
            </a:pPr>
            <a:r>
              <a:rPr lang="en-US" b="1"/>
              <a:t>Intake/Release</a:t>
            </a:r>
          </a:p>
          <a:p>
            <a:endParaRPr lang="en-US"/>
          </a:p>
          <a:p>
            <a:pPr marL="285750" indent="-285750">
              <a:buFont typeface="Arial" panose="020B0604020202020204" pitchFamily="34" charset="0"/>
              <a:buChar char="•"/>
            </a:pPr>
            <a:r>
              <a:rPr lang="en-US"/>
              <a:t>Naloxone Distribution</a:t>
            </a:r>
          </a:p>
          <a:p>
            <a:endParaRPr lang="en-US"/>
          </a:p>
          <a:p>
            <a:pPr marL="285750" indent="-285750">
              <a:buFont typeface="Arial" panose="020B0604020202020204" pitchFamily="34" charset="0"/>
              <a:buChar char="•"/>
            </a:pPr>
            <a:r>
              <a:rPr lang="en-US"/>
              <a:t>Related Groupings</a:t>
            </a:r>
          </a:p>
          <a:p>
            <a:pPr marL="285750" indent="-285750">
              <a:buFont typeface="Arial" panose="020B0604020202020204" pitchFamily="34" charset="0"/>
              <a:buChar char="•"/>
            </a:pPr>
            <a:endParaRPr lang="en-US"/>
          </a:p>
        </p:txBody>
      </p:sp>
      <p:sp>
        <p:nvSpPr>
          <p:cNvPr id="8" name="Slide Number Placeholder 7">
            <a:extLst>
              <a:ext uri="{FF2B5EF4-FFF2-40B4-BE49-F238E27FC236}">
                <a16:creationId xmlns:a16="http://schemas.microsoft.com/office/drawing/2014/main" id="{CC6736B8-DE86-7C75-3FEB-7598B8C46C9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spTree>
    <p:extLst>
      <p:ext uri="{BB962C8B-B14F-4D97-AF65-F5344CB8AC3E}">
        <p14:creationId xmlns:p14="http://schemas.microsoft.com/office/powerpoint/2010/main" val="3232403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050474" y="648782"/>
            <a:ext cx="6830289" cy="3826236"/>
          </a:xfrm>
        </p:spPr>
        <p:txBody>
          <a:bodyPr>
            <a:normAutofit/>
          </a:bodyPr>
          <a:lstStyle/>
          <a:p>
            <a:r>
              <a:rPr lang="en-US">
                <a:latin typeface="Aptos Display"/>
              </a:rPr>
              <a:t>Naloxone distribution counts for each county</a:t>
            </a:r>
          </a:p>
          <a:p>
            <a:r>
              <a:rPr lang="en-US">
                <a:latin typeface="Aptos Display"/>
              </a:rPr>
              <a:t>Data source: Kentucky Public Health Association</a:t>
            </a:r>
          </a:p>
          <a:p>
            <a:endParaRPr lang="en-US">
              <a:latin typeface="Aptos Display"/>
            </a:endParaRP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Covariates</a:t>
            </a:r>
          </a:p>
        </p:txBody>
      </p:sp>
      <p:sp>
        <p:nvSpPr>
          <p:cNvPr id="7" name="Rectangle 6">
            <a:extLst>
              <a:ext uri="{FF2B5EF4-FFF2-40B4-BE49-F238E27FC236}">
                <a16:creationId xmlns:a16="http://schemas.microsoft.com/office/drawing/2014/main" id="{8D090094-B1D4-C4ED-A547-F3C3F8F6AAAD}"/>
              </a:ext>
            </a:extLst>
          </p:cNvPr>
          <p:cNvSpPr/>
          <p:nvPr/>
        </p:nvSpPr>
        <p:spPr>
          <a:xfrm>
            <a:off x="0" y="549774"/>
            <a:ext cx="1925782" cy="4068887"/>
          </a:xfrm>
          <a:prstGeom prst="rect">
            <a:avLst/>
          </a:prstGeom>
          <a:solidFill>
            <a:schemeClr val="bg1">
              <a:lumMod val="75000"/>
            </a:schemeClr>
          </a:solidFill>
          <a:ln>
            <a:solidFill>
              <a:schemeClr val="bg1">
                <a:lumMod val="75000"/>
              </a:schemeClr>
            </a:solid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9A16C19-D860-9C80-428E-66E7859C98E4}"/>
              </a:ext>
            </a:extLst>
          </p:cNvPr>
          <p:cNvSpPr txBox="1"/>
          <p:nvPr/>
        </p:nvSpPr>
        <p:spPr>
          <a:xfrm>
            <a:off x="62346" y="648782"/>
            <a:ext cx="1925782" cy="3539430"/>
          </a:xfrm>
          <a:prstGeom prst="rect">
            <a:avLst/>
          </a:prstGeom>
          <a:noFill/>
        </p:spPr>
        <p:txBody>
          <a:bodyPr wrap="square" rtlCol="0">
            <a:spAutoFit/>
          </a:bodyPr>
          <a:lstStyle/>
          <a:p>
            <a:pPr marL="285750" indent="-285750">
              <a:buFont typeface="Arial" panose="020B0604020202020204" pitchFamily="34" charset="0"/>
              <a:buChar char="•"/>
            </a:pPr>
            <a:r>
              <a:rPr lang="en-US"/>
              <a:t>Weather</a:t>
            </a:r>
          </a:p>
          <a:p>
            <a:endParaRPr lang="en-US"/>
          </a:p>
          <a:p>
            <a:pPr marL="285750" indent="-285750">
              <a:buFont typeface="Arial" panose="020B0604020202020204" pitchFamily="34" charset="0"/>
              <a:buChar char="•"/>
            </a:pPr>
            <a:r>
              <a:rPr lang="en-US"/>
              <a:t>Drug Seizures</a:t>
            </a:r>
          </a:p>
          <a:p>
            <a:endParaRPr lang="en-US"/>
          </a:p>
          <a:p>
            <a:pPr marL="285750" indent="-285750">
              <a:buFont typeface="Arial" panose="020B0604020202020204" pitchFamily="34" charset="0"/>
              <a:buChar char="•"/>
            </a:pPr>
            <a:r>
              <a:rPr lang="en-US"/>
              <a:t>SDOH</a:t>
            </a:r>
          </a:p>
          <a:p>
            <a:endParaRPr lang="en-US"/>
          </a:p>
          <a:p>
            <a:pPr marL="285750" indent="-285750">
              <a:buFont typeface="Arial" panose="020B0604020202020204" pitchFamily="34" charset="0"/>
              <a:buChar char="•"/>
            </a:pPr>
            <a:r>
              <a:rPr lang="en-US"/>
              <a:t>Medicaid Claims</a:t>
            </a:r>
          </a:p>
          <a:p>
            <a:endParaRPr lang="en-US"/>
          </a:p>
          <a:p>
            <a:pPr marL="285750" indent="-285750">
              <a:buFont typeface="Arial" panose="020B0604020202020204" pitchFamily="34" charset="0"/>
              <a:buChar char="•"/>
            </a:pPr>
            <a:r>
              <a:rPr lang="en-US"/>
              <a:t>Intake/Release</a:t>
            </a:r>
          </a:p>
          <a:p>
            <a:endParaRPr lang="en-US"/>
          </a:p>
          <a:p>
            <a:pPr marL="285750" indent="-285750">
              <a:buFont typeface="Arial" panose="020B0604020202020204" pitchFamily="34" charset="0"/>
              <a:buChar char="•"/>
            </a:pPr>
            <a:r>
              <a:rPr lang="en-US" b="1"/>
              <a:t>Naloxone Distribution</a:t>
            </a:r>
          </a:p>
          <a:p>
            <a:endParaRPr lang="en-US"/>
          </a:p>
          <a:p>
            <a:pPr marL="285750" indent="-285750">
              <a:buFont typeface="Arial" panose="020B0604020202020204" pitchFamily="34" charset="0"/>
              <a:buChar char="•"/>
            </a:pPr>
            <a:r>
              <a:rPr lang="en-US"/>
              <a:t>Related Groupings</a:t>
            </a:r>
          </a:p>
          <a:p>
            <a:pPr marL="285750" indent="-285750">
              <a:buFont typeface="Arial" panose="020B0604020202020204" pitchFamily="34" charset="0"/>
              <a:buChar char="•"/>
            </a:pPr>
            <a:endParaRPr lang="en-US"/>
          </a:p>
        </p:txBody>
      </p:sp>
      <p:pic>
        <p:nvPicPr>
          <p:cNvPr id="5122" name="Picture 2" descr="KPHA (@KyPublicHealth) / X">
            <a:extLst>
              <a:ext uri="{FF2B5EF4-FFF2-40B4-BE49-F238E27FC236}">
                <a16:creationId xmlns:a16="http://schemas.microsoft.com/office/drawing/2014/main" id="{CA4D6963-162D-1549-C2AF-28BBD887EC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996" y="2966775"/>
            <a:ext cx="2816658" cy="1607251"/>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8572EF0F-D9A7-D7A2-AC4F-A669546029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spTree>
    <p:extLst>
      <p:ext uri="{BB962C8B-B14F-4D97-AF65-F5344CB8AC3E}">
        <p14:creationId xmlns:p14="http://schemas.microsoft.com/office/powerpoint/2010/main" val="2721232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050474" y="648782"/>
            <a:ext cx="6830289" cy="3826236"/>
          </a:xfrm>
        </p:spPr>
        <p:txBody>
          <a:bodyPr>
            <a:normAutofit/>
          </a:bodyPr>
          <a:lstStyle/>
          <a:p>
            <a:r>
              <a:rPr lang="en-US">
                <a:latin typeface="Aptos Display"/>
              </a:rPr>
              <a:t>Lagged values of correlated counties</a:t>
            </a:r>
          </a:p>
          <a:p>
            <a:pPr lvl="1"/>
            <a:r>
              <a:rPr lang="en-US">
                <a:latin typeface="Aptos Display"/>
              </a:rPr>
              <a:t>Some counties will precede the trends of other counties</a:t>
            </a:r>
          </a:p>
          <a:p>
            <a:pPr lvl="1"/>
            <a:r>
              <a:rPr lang="en-US">
                <a:latin typeface="Aptos Display"/>
              </a:rPr>
              <a:t>Spikes in overdoses in one area may follow spikes in another area</a:t>
            </a:r>
          </a:p>
          <a:p>
            <a:pPr lvl="1"/>
            <a:r>
              <a:rPr lang="en-US">
                <a:latin typeface="Aptos Display"/>
              </a:rPr>
              <a:t>Determine which counties’ trends align best, and use to aid in predictions</a:t>
            </a: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Covariates</a:t>
            </a:r>
          </a:p>
        </p:txBody>
      </p:sp>
      <p:sp>
        <p:nvSpPr>
          <p:cNvPr id="7" name="Rectangle 6">
            <a:extLst>
              <a:ext uri="{FF2B5EF4-FFF2-40B4-BE49-F238E27FC236}">
                <a16:creationId xmlns:a16="http://schemas.microsoft.com/office/drawing/2014/main" id="{8D090094-B1D4-C4ED-A547-F3C3F8F6AAAD}"/>
              </a:ext>
            </a:extLst>
          </p:cNvPr>
          <p:cNvSpPr/>
          <p:nvPr/>
        </p:nvSpPr>
        <p:spPr>
          <a:xfrm>
            <a:off x="0" y="549774"/>
            <a:ext cx="1925782" cy="4068887"/>
          </a:xfrm>
          <a:prstGeom prst="rect">
            <a:avLst/>
          </a:prstGeom>
          <a:solidFill>
            <a:schemeClr val="bg1">
              <a:lumMod val="75000"/>
            </a:schemeClr>
          </a:solidFill>
          <a:ln>
            <a:solidFill>
              <a:schemeClr val="bg1">
                <a:lumMod val="75000"/>
              </a:schemeClr>
            </a:solid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EDCB4B-C02D-A566-5E70-3E26B9097BB3}"/>
              </a:ext>
            </a:extLst>
          </p:cNvPr>
          <p:cNvSpPr txBox="1"/>
          <p:nvPr/>
        </p:nvSpPr>
        <p:spPr>
          <a:xfrm>
            <a:off x="62346" y="648782"/>
            <a:ext cx="1925782" cy="3539430"/>
          </a:xfrm>
          <a:prstGeom prst="rect">
            <a:avLst/>
          </a:prstGeom>
          <a:noFill/>
        </p:spPr>
        <p:txBody>
          <a:bodyPr wrap="square" rtlCol="0">
            <a:spAutoFit/>
          </a:bodyPr>
          <a:lstStyle/>
          <a:p>
            <a:pPr marL="285750" indent="-285750">
              <a:buFont typeface="Arial" panose="020B0604020202020204" pitchFamily="34" charset="0"/>
              <a:buChar char="•"/>
            </a:pPr>
            <a:r>
              <a:rPr lang="en-US"/>
              <a:t>Weather</a:t>
            </a:r>
          </a:p>
          <a:p>
            <a:endParaRPr lang="en-US"/>
          </a:p>
          <a:p>
            <a:pPr marL="285750" indent="-285750">
              <a:buFont typeface="Arial" panose="020B0604020202020204" pitchFamily="34" charset="0"/>
              <a:buChar char="•"/>
            </a:pPr>
            <a:r>
              <a:rPr lang="en-US"/>
              <a:t>Drug Seizures</a:t>
            </a:r>
          </a:p>
          <a:p>
            <a:endParaRPr lang="en-US"/>
          </a:p>
          <a:p>
            <a:pPr marL="285750" indent="-285750">
              <a:buFont typeface="Arial" panose="020B0604020202020204" pitchFamily="34" charset="0"/>
              <a:buChar char="•"/>
            </a:pPr>
            <a:r>
              <a:rPr lang="en-US"/>
              <a:t>SDOH</a:t>
            </a:r>
          </a:p>
          <a:p>
            <a:endParaRPr lang="en-US"/>
          </a:p>
          <a:p>
            <a:pPr marL="285750" indent="-285750">
              <a:buFont typeface="Arial" panose="020B0604020202020204" pitchFamily="34" charset="0"/>
              <a:buChar char="•"/>
            </a:pPr>
            <a:r>
              <a:rPr lang="en-US"/>
              <a:t>Medicaid Claims</a:t>
            </a:r>
          </a:p>
          <a:p>
            <a:endParaRPr lang="en-US"/>
          </a:p>
          <a:p>
            <a:pPr marL="285750" indent="-285750">
              <a:buFont typeface="Arial" panose="020B0604020202020204" pitchFamily="34" charset="0"/>
              <a:buChar char="•"/>
            </a:pPr>
            <a:r>
              <a:rPr lang="en-US"/>
              <a:t>Intake/Release</a:t>
            </a:r>
          </a:p>
          <a:p>
            <a:endParaRPr lang="en-US"/>
          </a:p>
          <a:p>
            <a:pPr marL="285750" indent="-285750">
              <a:buFont typeface="Arial" panose="020B0604020202020204" pitchFamily="34" charset="0"/>
              <a:buChar char="•"/>
            </a:pPr>
            <a:r>
              <a:rPr lang="en-US"/>
              <a:t>Naloxone Distribution</a:t>
            </a:r>
          </a:p>
          <a:p>
            <a:endParaRPr lang="en-US"/>
          </a:p>
          <a:p>
            <a:pPr marL="285750" indent="-285750">
              <a:buFont typeface="Arial" panose="020B0604020202020204" pitchFamily="34" charset="0"/>
              <a:buChar char="•"/>
            </a:pPr>
            <a:r>
              <a:rPr lang="en-US" b="1"/>
              <a:t>Related Groupings</a:t>
            </a:r>
          </a:p>
          <a:p>
            <a:pPr marL="285750" indent="-285750">
              <a:buFont typeface="Arial" panose="020B0604020202020204" pitchFamily="34" charset="0"/>
              <a:buChar char="•"/>
            </a:pPr>
            <a:endParaRPr lang="en-US"/>
          </a:p>
        </p:txBody>
      </p:sp>
      <p:sp>
        <p:nvSpPr>
          <p:cNvPr id="10" name="Slide Number Placeholder 9">
            <a:extLst>
              <a:ext uri="{FF2B5EF4-FFF2-40B4-BE49-F238E27FC236}">
                <a16:creationId xmlns:a16="http://schemas.microsoft.com/office/drawing/2014/main" id="{F52E9689-39EB-0BC0-D4E2-70DA1DAE06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cxnSp>
        <p:nvCxnSpPr>
          <p:cNvPr id="12" name="Straight Arrow Connector 11">
            <a:extLst>
              <a:ext uri="{FF2B5EF4-FFF2-40B4-BE49-F238E27FC236}">
                <a16:creationId xmlns:a16="http://schemas.microsoft.com/office/drawing/2014/main" id="{618517BA-25C5-3523-A58A-8FCD43163460}"/>
              </a:ext>
            </a:extLst>
          </p:cNvPr>
          <p:cNvCxnSpPr/>
          <p:nvPr/>
        </p:nvCxnSpPr>
        <p:spPr>
          <a:xfrm>
            <a:off x="4872038" y="4339286"/>
            <a:ext cx="378618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D27CA24-2A2E-2B6F-A678-6A0338A483E5}"/>
              </a:ext>
            </a:extLst>
          </p:cNvPr>
          <p:cNvCxnSpPr>
            <a:cxnSpLocks/>
          </p:cNvCxnSpPr>
          <p:nvPr/>
        </p:nvCxnSpPr>
        <p:spPr>
          <a:xfrm flipV="1">
            <a:off x="4872038" y="2286000"/>
            <a:ext cx="0" cy="20532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43394D0-9864-B27C-77AE-B4CC27F791D6}"/>
              </a:ext>
            </a:extLst>
          </p:cNvPr>
          <p:cNvSpPr txBox="1"/>
          <p:nvPr/>
        </p:nvSpPr>
        <p:spPr>
          <a:xfrm>
            <a:off x="6240607" y="4332142"/>
            <a:ext cx="635794" cy="307777"/>
          </a:xfrm>
          <a:prstGeom prst="rect">
            <a:avLst/>
          </a:prstGeom>
          <a:noFill/>
        </p:spPr>
        <p:txBody>
          <a:bodyPr wrap="square" rtlCol="0">
            <a:spAutoFit/>
          </a:bodyPr>
          <a:lstStyle/>
          <a:p>
            <a:r>
              <a:rPr lang="en-US"/>
              <a:t>Date</a:t>
            </a:r>
          </a:p>
        </p:txBody>
      </p:sp>
      <p:sp>
        <p:nvSpPr>
          <p:cNvPr id="17" name="TextBox 16">
            <a:extLst>
              <a:ext uri="{FF2B5EF4-FFF2-40B4-BE49-F238E27FC236}">
                <a16:creationId xmlns:a16="http://schemas.microsoft.com/office/drawing/2014/main" id="{1917DE6A-FFFD-FA3F-A321-AD344D7A0D5A}"/>
              </a:ext>
            </a:extLst>
          </p:cNvPr>
          <p:cNvSpPr txBox="1"/>
          <p:nvPr/>
        </p:nvSpPr>
        <p:spPr>
          <a:xfrm>
            <a:off x="4000500" y="3051033"/>
            <a:ext cx="935722" cy="523220"/>
          </a:xfrm>
          <a:prstGeom prst="rect">
            <a:avLst/>
          </a:prstGeom>
          <a:noFill/>
        </p:spPr>
        <p:txBody>
          <a:bodyPr wrap="square" rtlCol="0">
            <a:spAutoFit/>
          </a:bodyPr>
          <a:lstStyle/>
          <a:p>
            <a:r>
              <a:rPr lang="en-US"/>
              <a:t>Opioid Incidents</a:t>
            </a:r>
          </a:p>
        </p:txBody>
      </p:sp>
      <p:grpSp>
        <p:nvGrpSpPr>
          <p:cNvPr id="9" name="Group 8">
            <a:extLst>
              <a:ext uri="{FF2B5EF4-FFF2-40B4-BE49-F238E27FC236}">
                <a16:creationId xmlns:a16="http://schemas.microsoft.com/office/drawing/2014/main" id="{099C7CB3-D456-DCF7-0986-43E0E7CFBF69}"/>
              </a:ext>
            </a:extLst>
          </p:cNvPr>
          <p:cNvGrpSpPr/>
          <p:nvPr/>
        </p:nvGrpSpPr>
        <p:grpSpPr>
          <a:xfrm>
            <a:off x="4872038" y="2802468"/>
            <a:ext cx="3176366" cy="1321594"/>
            <a:chOff x="5400675" y="2795045"/>
            <a:chExt cx="3176366" cy="1321594"/>
          </a:xfrm>
        </p:grpSpPr>
        <p:cxnSp>
          <p:nvCxnSpPr>
            <p:cNvPr id="85" name="Straight Connector 84">
              <a:extLst>
                <a:ext uri="{FF2B5EF4-FFF2-40B4-BE49-F238E27FC236}">
                  <a16:creationId xmlns:a16="http://schemas.microsoft.com/office/drawing/2014/main" id="{FE32F1B5-51F5-DA24-F326-344BA18D059B}"/>
                </a:ext>
              </a:extLst>
            </p:cNvPr>
            <p:cNvCxnSpPr/>
            <p:nvPr/>
          </p:nvCxnSpPr>
          <p:spPr>
            <a:xfrm flipV="1">
              <a:off x="5400675" y="3109370"/>
              <a:ext cx="528637" cy="100726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4676CA0-CA67-D60E-E884-682672DA26A7}"/>
                </a:ext>
              </a:extLst>
            </p:cNvPr>
            <p:cNvCxnSpPr>
              <a:cxnSpLocks/>
            </p:cNvCxnSpPr>
            <p:nvPr/>
          </p:nvCxnSpPr>
          <p:spPr>
            <a:xfrm flipH="1" flipV="1">
              <a:off x="5929312" y="3110794"/>
              <a:ext cx="519546" cy="52071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7C05D2A5-F781-10AB-C0E4-DAAE840A3B13}"/>
                </a:ext>
              </a:extLst>
            </p:cNvPr>
            <p:cNvCxnSpPr>
              <a:cxnSpLocks/>
            </p:cNvCxnSpPr>
            <p:nvPr/>
          </p:nvCxnSpPr>
          <p:spPr>
            <a:xfrm flipV="1">
              <a:off x="6457948" y="2795045"/>
              <a:ext cx="528639" cy="83534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7542BC5-CC32-2445-0668-38F8B4953A84}"/>
                </a:ext>
              </a:extLst>
            </p:cNvPr>
            <p:cNvCxnSpPr>
              <a:cxnSpLocks/>
            </p:cNvCxnSpPr>
            <p:nvPr/>
          </p:nvCxnSpPr>
          <p:spPr>
            <a:xfrm>
              <a:off x="6986587" y="2795045"/>
              <a:ext cx="528636" cy="192881"/>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3D6DB2A-07E5-9264-C056-C4113239330A}"/>
                </a:ext>
              </a:extLst>
            </p:cNvPr>
            <p:cNvCxnSpPr>
              <a:cxnSpLocks/>
            </p:cNvCxnSpPr>
            <p:nvPr/>
          </p:nvCxnSpPr>
          <p:spPr>
            <a:xfrm flipH="1" flipV="1">
              <a:off x="7515223" y="2987926"/>
              <a:ext cx="542272" cy="45546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C4A318B1-4F1C-064C-4468-A5C7EB5D5917}"/>
                </a:ext>
              </a:extLst>
            </p:cNvPr>
            <p:cNvCxnSpPr>
              <a:cxnSpLocks/>
            </p:cNvCxnSpPr>
            <p:nvPr/>
          </p:nvCxnSpPr>
          <p:spPr>
            <a:xfrm flipV="1">
              <a:off x="8048404" y="3109370"/>
              <a:ext cx="528637" cy="33402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B51879DF-4BF2-A458-DF6F-1A855CD371E5}"/>
              </a:ext>
            </a:extLst>
          </p:cNvPr>
          <p:cNvGrpSpPr/>
          <p:nvPr/>
        </p:nvGrpSpPr>
        <p:grpSpPr>
          <a:xfrm>
            <a:off x="4872038" y="2807494"/>
            <a:ext cx="3729033" cy="1321594"/>
            <a:chOff x="4872038" y="2807494"/>
            <a:chExt cx="3729033" cy="1321594"/>
          </a:xfrm>
        </p:grpSpPr>
        <p:cxnSp>
          <p:nvCxnSpPr>
            <p:cNvPr id="63" name="Straight Connector 62">
              <a:extLst>
                <a:ext uri="{FF2B5EF4-FFF2-40B4-BE49-F238E27FC236}">
                  <a16:creationId xmlns:a16="http://schemas.microsoft.com/office/drawing/2014/main" id="{45343421-8918-B4F1-0AAF-E03C46CF0B04}"/>
                </a:ext>
              </a:extLst>
            </p:cNvPr>
            <p:cNvCxnSpPr/>
            <p:nvPr/>
          </p:nvCxnSpPr>
          <p:spPr>
            <a:xfrm flipV="1">
              <a:off x="4872038" y="3121819"/>
              <a:ext cx="528637" cy="100726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A192AD7-EC8B-9615-F3C0-6CB278ECEE7F}"/>
                </a:ext>
              </a:extLst>
            </p:cNvPr>
            <p:cNvCxnSpPr>
              <a:cxnSpLocks/>
            </p:cNvCxnSpPr>
            <p:nvPr/>
          </p:nvCxnSpPr>
          <p:spPr>
            <a:xfrm flipH="1" flipV="1">
              <a:off x="5400675" y="3123243"/>
              <a:ext cx="519546" cy="52071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D9AC0EE-B573-1D09-7736-815368238820}"/>
                </a:ext>
              </a:extLst>
            </p:cNvPr>
            <p:cNvCxnSpPr>
              <a:cxnSpLocks/>
            </p:cNvCxnSpPr>
            <p:nvPr/>
          </p:nvCxnSpPr>
          <p:spPr>
            <a:xfrm flipV="1">
              <a:off x="5929311" y="2807494"/>
              <a:ext cx="528639" cy="83534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9DB3B17-027C-81FC-AD12-B5BD179C5B64}"/>
                </a:ext>
              </a:extLst>
            </p:cNvPr>
            <p:cNvCxnSpPr>
              <a:cxnSpLocks/>
            </p:cNvCxnSpPr>
            <p:nvPr/>
          </p:nvCxnSpPr>
          <p:spPr>
            <a:xfrm>
              <a:off x="6457950" y="2807494"/>
              <a:ext cx="528636" cy="19288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A31DAA9-33D1-16A3-C791-6DFC2E644177}"/>
                </a:ext>
              </a:extLst>
            </p:cNvPr>
            <p:cNvCxnSpPr>
              <a:cxnSpLocks/>
            </p:cNvCxnSpPr>
            <p:nvPr/>
          </p:nvCxnSpPr>
          <p:spPr>
            <a:xfrm flipH="1" flipV="1">
              <a:off x="6986586" y="3000375"/>
              <a:ext cx="542272" cy="4554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B7E47D3-056C-6537-802D-A9FAE076A0A6}"/>
                </a:ext>
              </a:extLst>
            </p:cNvPr>
            <p:cNvCxnSpPr>
              <a:cxnSpLocks/>
            </p:cNvCxnSpPr>
            <p:nvPr/>
          </p:nvCxnSpPr>
          <p:spPr>
            <a:xfrm flipV="1">
              <a:off x="7519767" y="3121819"/>
              <a:ext cx="528637" cy="33402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5F543D0-8FFC-9042-F59A-681C0779B432}"/>
                </a:ext>
              </a:extLst>
            </p:cNvPr>
            <p:cNvCxnSpPr>
              <a:cxnSpLocks/>
            </p:cNvCxnSpPr>
            <p:nvPr/>
          </p:nvCxnSpPr>
          <p:spPr>
            <a:xfrm flipH="1" flipV="1">
              <a:off x="8048404" y="3121819"/>
              <a:ext cx="552667" cy="75572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421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3.61111E-6 1.85185E-6 L 0.0566 1.85185E-6 " pathEditMode="relative" rAng="0" ptsTypes="AA">
                                      <p:cBhvr>
                                        <p:cTn id="6" dur="2000" fill="hold"/>
                                        <p:tgtEl>
                                          <p:spTgt spid="9"/>
                                        </p:tgtEl>
                                        <p:attrNameLst>
                                          <p:attrName>ppt_x</p:attrName>
                                          <p:attrName>ppt_y</p:attrName>
                                        </p:attrNameLst>
                                      </p:cBhvr>
                                      <p:rCtr x="283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07818" y="648782"/>
            <a:ext cx="8672945" cy="3826236"/>
          </a:xfrm>
        </p:spPr>
        <p:txBody>
          <a:bodyPr>
            <a:normAutofit/>
          </a:bodyPr>
          <a:lstStyle/>
          <a:p>
            <a:r>
              <a:rPr lang="en-US">
                <a:latin typeface="Aptos Display"/>
              </a:rPr>
              <a:t>Several models tested to produce predictions</a:t>
            </a:r>
          </a:p>
          <a:p>
            <a:r>
              <a:rPr lang="en-US">
                <a:latin typeface="Aptos Display"/>
              </a:rPr>
              <a:t>Models must be able to support past, future, and static covariates</a:t>
            </a:r>
          </a:p>
          <a:p>
            <a:r>
              <a:rPr lang="en-US">
                <a:latin typeface="Aptos Display"/>
              </a:rPr>
              <a:t>Three primary models:</a:t>
            </a:r>
          </a:p>
          <a:p>
            <a:pPr lvl="1"/>
            <a:r>
              <a:rPr lang="en-US">
                <a:latin typeface="Aptos Display"/>
              </a:rPr>
              <a:t>Histogram-based Gradient Boosting Regressor</a:t>
            </a:r>
          </a:p>
          <a:p>
            <a:pPr lvl="1"/>
            <a:r>
              <a:rPr lang="en-US">
                <a:latin typeface="Aptos Display"/>
              </a:rPr>
              <a:t>N-Linear LSTF Model</a:t>
            </a:r>
          </a:p>
          <a:p>
            <a:pPr lvl="1"/>
            <a:r>
              <a:rPr lang="en-US">
                <a:latin typeface="Aptos Display"/>
              </a:rPr>
              <a:t>Temporal Fusion Transformer</a:t>
            </a: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Models</a:t>
            </a:r>
          </a:p>
        </p:txBody>
      </p:sp>
      <p:sp>
        <p:nvSpPr>
          <p:cNvPr id="7" name="Slide Number Placeholder 6">
            <a:extLst>
              <a:ext uri="{FF2B5EF4-FFF2-40B4-BE49-F238E27FC236}">
                <a16:creationId xmlns:a16="http://schemas.microsoft.com/office/drawing/2014/main" id="{DD4B266C-24A5-B9F8-2DF3-9A880EC7BF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19</a:t>
            </a:fld>
            <a:endParaRPr lang="en-US"/>
          </a:p>
        </p:txBody>
      </p:sp>
    </p:spTree>
    <p:extLst>
      <p:ext uri="{BB962C8B-B14F-4D97-AF65-F5344CB8AC3E}">
        <p14:creationId xmlns:p14="http://schemas.microsoft.com/office/powerpoint/2010/main" val="242488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3649246" y="1067312"/>
            <a:ext cx="5321572" cy="3826236"/>
          </a:xfrm>
        </p:spPr>
        <p:txBody>
          <a:bodyPr>
            <a:normAutofit/>
          </a:bodyPr>
          <a:lstStyle/>
          <a:p>
            <a:r>
              <a:rPr lang="en-US">
                <a:latin typeface="Aptos Display"/>
              </a:rPr>
              <a:t>Rapid Actionable Data for Opioid Response in Kentucky</a:t>
            </a:r>
          </a:p>
          <a:p>
            <a:r>
              <a:rPr lang="en-US">
                <a:latin typeface="Aptos Display"/>
              </a:rPr>
              <a:t>Data collection from a variety of sources</a:t>
            </a:r>
          </a:p>
          <a:p>
            <a:r>
              <a:rPr lang="en-US">
                <a:latin typeface="Aptos Display"/>
              </a:rPr>
              <a:t>Statewide surveillance system to monitor and respond to opioid crisis</a:t>
            </a:r>
          </a:p>
          <a:p>
            <a:r>
              <a:rPr lang="en-US">
                <a:latin typeface="Aptos Display"/>
              </a:rPr>
              <a:t>Predictive analytics and machine learning to forecast future trends</a:t>
            </a: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RADOR-KY</a:t>
            </a:r>
          </a:p>
        </p:txBody>
      </p:sp>
      <p:sp>
        <p:nvSpPr>
          <p:cNvPr id="7" name="Slide Number Placeholder 6">
            <a:extLst>
              <a:ext uri="{FF2B5EF4-FFF2-40B4-BE49-F238E27FC236}">
                <a16:creationId xmlns:a16="http://schemas.microsoft.com/office/drawing/2014/main" id="{7E18F410-2D85-88F5-5DA8-67DED08E3D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pic>
        <p:nvPicPr>
          <p:cNvPr id="9" name="Picture 8" descr="A logo for a university&#10;&#10;Description automatically generated">
            <a:extLst>
              <a:ext uri="{FF2B5EF4-FFF2-40B4-BE49-F238E27FC236}">
                <a16:creationId xmlns:a16="http://schemas.microsoft.com/office/drawing/2014/main" id="{F6D00788-91B8-99CB-04E7-83EA68BC8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517" y="0"/>
            <a:ext cx="5148390" cy="4712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943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07818" y="648782"/>
            <a:ext cx="8672945" cy="3826236"/>
          </a:xfrm>
        </p:spPr>
        <p:txBody>
          <a:bodyPr>
            <a:normAutofit/>
          </a:bodyPr>
          <a:lstStyle/>
          <a:p>
            <a:r>
              <a:rPr lang="en-US">
                <a:latin typeface="Aptos Display"/>
              </a:rPr>
              <a:t>Simplest tested model</a:t>
            </a:r>
          </a:p>
          <a:p>
            <a:r>
              <a:rPr lang="en-US">
                <a:latin typeface="Aptos Display"/>
              </a:rPr>
              <a:t>Builds ensemble of decision trees</a:t>
            </a:r>
          </a:p>
          <a:p>
            <a:pPr lvl="1"/>
            <a:r>
              <a:rPr lang="en-US">
                <a:latin typeface="Aptos Display"/>
              </a:rPr>
              <a:t>Uses gradient descent to optimize each tree</a:t>
            </a:r>
          </a:p>
          <a:p>
            <a:pPr lvl="1"/>
            <a:r>
              <a:rPr lang="en-US">
                <a:latin typeface="Aptos Display"/>
              </a:rPr>
              <a:t>Final prediction is sum of outputs</a:t>
            </a:r>
          </a:p>
          <a:p>
            <a:r>
              <a:rPr lang="en-US">
                <a:latin typeface="Aptos Display"/>
              </a:rPr>
              <a:t>Not time series specific</a:t>
            </a: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Gradient Boosting</a:t>
            </a:r>
          </a:p>
        </p:txBody>
      </p:sp>
      <p:cxnSp>
        <p:nvCxnSpPr>
          <p:cNvPr id="54" name="Straight Arrow Connector 53">
            <a:extLst>
              <a:ext uri="{FF2B5EF4-FFF2-40B4-BE49-F238E27FC236}">
                <a16:creationId xmlns:a16="http://schemas.microsoft.com/office/drawing/2014/main" id="{2C4CA2BF-AD8B-68AC-CB5F-1A8BA6E657B8}"/>
              </a:ext>
            </a:extLst>
          </p:cNvPr>
          <p:cNvCxnSpPr/>
          <p:nvPr/>
        </p:nvCxnSpPr>
        <p:spPr>
          <a:xfrm flipV="1">
            <a:off x="5611478" y="2019780"/>
            <a:ext cx="0" cy="23760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7AA5BB6E-2FCB-B04C-FA03-7AE4842D9A13}"/>
              </a:ext>
            </a:extLst>
          </p:cNvPr>
          <p:cNvCxnSpPr/>
          <p:nvPr/>
        </p:nvCxnSpPr>
        <p:spPr>
          <a:xfrm>
            <a:off x="5611478" y="4395835"/>
            <a:ext cx="279515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Freeform: Shape 55">
            <a:extLst>
              <a:ext uri="{FF2B5EF4-FFF2-40B4-BE49-F238E27FC236}">
                <a16:creationId xmlns:a16="http://schemas.microsoft.com/office/drawing/2014/main" id="{7423DE61-ECF7-B6CF-E187-C09E7E8D61AF}"/>
              </a:ext>
            </a:extLst>
          </p:cNvPr>
          <p:cNvSpPr/>
          <p:nvPr/>
        </p:nvSpPr>
        <p:spPr>
          <a:xfrm>
            <a:off x="5708460" y="2068271"/>
            <a:ext cx="2639291" cy="2224523"/>
          </a:xfrm>
          <a:custGeom>
            <a:avLst/>
            <a:gdLst>
              <a:gd name="connsiteX0" fmla="*/ 0 w 2639291"/>
              <a:gd name="connsiteY0" fmla="*/ 0 h 2224523"/>
              <a:gd name="connsiteX1" fmla="*/ 6927 w 2639291"/>
              <a:gd name="connsiteY1" fmla="*/ 401782 h 2224523"/>
              <a:gd name="connsiteX2" fmla="*/ 13854 w 2639291"/>
              <a:gd name="connsiteY2" fmla="*/ 429491 h 2224523"/>
              <a:gd name="connsiteX3" fmla="*/ 41564 w 2639291"/>
              <a:gd name="connsiteY3" fmla="*/ 547254 h 2224523"/>
              <a:gd name="connsiteX4" fmla="*/ 55418 w 2639291"/>
              <a:gd name="connsiteY4" fmla="*/ 581891 h 2224523"/>
              <a:gd name="connsiteX5" fmla="*/ 62345 w 2639291"/>
              <a:gd name="connsiteY5" fmla="*/ 602673 h 2224523"/>
              <a:gd name="connsiteX6" fmla="*/ 83127 w 2639291"/>
              <a:gd name="connsiteY6" fmla="*/ 637309 h 2224523"/>
              <a:gd name="connsiteX7" fmla="*/ 96982 w 2639291"/>
              <a:gd name="connsiteY7" fmla="*/ 658091 h 2224523"/>
              <a:gd name="connsiteX8" fmla="*/ 110836 w 2639291"/>
              <a:gd name="connsiteY8" fmla="*/ 692727 h 2224523"/>
              <a:gd name="connsiteX9" fmla="*/ 145473 w 2639291"/>
              <a:gd name="connsiteY9" fmla="*/ 762000 h 2224523"/>
              <a:gd name="connsiteX10" fmla="*/ 166254 w 2639291"/>
              <a:gd name="connsiteY10" fmla="*/ 810491 h 2224523"/>
              <a:gd name="connsiteX11" fmla="*/ 193964 w 2639291"/>
              <a:gd name="connsiteY11" fmla="*/ 845127 h 2224523"/>
              <a:gd name="connsiteX12" fmla="*/ 207818 w 2639291"/>
              <a:gd name="connsiteY12" fmla="*/ 879764 h 2224523"/>
              <a:gd name="connsiteX13" fmla="*/ 235527 w 2639291"/>
              <a:gd name="connsiteY13" fmla="*/ 928254 h 2224523"/>
              <a:gd name="connsiteX14" fmla="*/ 270164 w 2639291"/>
              <a:gd name="connsiteY14" fmla="*/ 1018309 h 2224523"/>
              <a:gd name="connsiteX15" fmla="*/ 284018 w 2639291"/>
              <a:gd name="connsiteY15" fmla="*/ 1046018 h 2224523"/>
              <a:gd name="connsiteX16" fmla="*/ 304800 w 2639291"/>
              <a:gd name="connsiteY16" fmla="*/ 1094509 h 2224523"/>
              <a:gd name="connsiteX17" fmla="*/ 346364 w 2639291"/>
              <a:gd name="connsiteY17" fmla="*/ 1143000 h 2224523"/>
              <a:gd name="connsiteX18" fmla="*/ 394854 w 2639291"/>
              <a:gd name="connsiteY18" fmla="*/ 1233054 h 2224523"/>
              <a:gd name="connsiteX19" fmla="*/ 505691 w 2639291"/>
              <a:gd name="connsiteY19" fmla="*/ 1385454 h 2224523"/>
              <a:gd name="connsiteX20" fmla="*/ 588818 w 2639291"/>
              <a:gd name="connsiteY20" fmla="*/ 1517073 h 2224523"/>
              <a:gd name="connsiteX21" fmla="*/ 644236 w 2639291"/>
              <a:gd name="connsiteY21" fmla="*/ 1572491 h 2224523"/>
              <a:gd name="connsiteX22" fmla="*/ 671945 w 2639291"/>
              <a:gd name="connsiteY22" fmla="*/ 1600200 h 2224523"/>
              <a:gd name="connsiteX23" fmla="*/ 713509 w 2639291"/>
              <a:gd name="connsiteY23" fmla="*/ 1634836 h 2224523"/>
              <a:gd name="connsiteX24" fmla="*/ 755073 w 2639291"/>
              <a:gd name="connsiteY24" fmla="*/ 1683327 h 2224523"/>
              <a:gd name="connsiteX25" fmla="*/ 803564 w 2639291"/>
              <a:gd name="connsiteY25" fmla="*/ 1724891 h 2224523"/>
              <a:gd name="connsiteX26" fmla="*/ 879764 w 2639291"/>
              <a:gd name="connsiteY26" fmla="*/ 1794164 h 2224523"/>
              <a:gd name="connsiteX27" fmla="*/ 907473 w 2639291"/>
              <a:gd name="connsiteY27" fmla="*/ 1808018 h 2224523"/>
              <a:gd name="connsiteX28" fmla="*/ 942109 w 2639291"/>
              <a:gd name="connsiteY28" fmla="*/ 1828800 h 2224523"/>
              <a:gd name="connsiteX29" fmla="*/ 969818 w 2639291"/>
              <a:gd name="connsiteY29" fmla="*/ 1849582 h 2224523"/>
              <a:gd name="connsiteX30" fmla="*/ 1039091 w 2639291"/>
              <a:gd name="connsiteY30" fmla="*/ 1884218 h 2224523"/>
              <a:gd name="connsiteX31" fmla="*/ 1073727 w 2639291"/>
              <a:gd name="connsiteY31" fmla="*/ 1905000 h 2224523"/>
              <a:gd name="connsiteX32" fmla="*/ 1136073 w 2639291"/>
              <a:gd name="connsiteY32" fmla="*/ 1946564 h 2224523"/>
              <a:gd name="connsiteX33" fmla="*/ 1239982 w 2639291"/>
              <a:gd name="connsiteY33" fmla="*/ 2001982 h 2224523"/>
              <a:gd name="connsiteX34" fmla="*/ 1309254 w 2639291"/>
              <a:gd name="connsiteY34" fmla="*/ 2022764 h 2224523"/>
              <a:gd name="connsiteX35" fmla="*/ 1392382 w 2639291"/>
              <a:gd name="connsiteY35" fmla="*/ 2050473 h 2224523"/>
              <a:gd name="connsiteX36" fmla="*/ 1503218 w 2639291"/>
              <a:gd name="connsiteY36" fmla="*/ 2071254 h 2224523"/>
              <a:gd name="connsiteX37" fmla="*/ 1537854 w 2639291"/>
              <a:gd name="connsiteY37" fmla="*/ 2078182 h 2224523"/>
              <a:gd name="connsiteX38" fmla="*/ 1648691 w 2639291"/>
              <a:gd name="connsiteY38" fmla="*/ 2092036 h 2224523"/>
              <a:gd name="connsiteX39" fmla="*/ 1697182 w 2639291"/>
              <a:gd name="connsiteY39" fmla="*/ 2105891 h 2224523"/>
              <a:gd name="connsiteX40" fmla="*/ 1780309 w 2639291"/>
              <a:gd name="connsiteY40" fmla="*/ 2112818 h 2224523"/>
              <a:gd name="connsiteX41" fmla="*/ 1821873 w 2639291"/>
              <a:gd name="connsiteY41" fmla="*/ 2126673 h 2224523"/>
              <a:gd name="connsiteX42" fmla="*/ 1884218 w 2639291"/>
              <a:gd name="connsiteY42" fmla="*/ 2133600 h 2224523"/>
              <a:gd name="connsiteX43" fmla="*/ 1925782 w 2639291"/>
              <a:gd name="connsiteY43" fmla="*/ 2154382 h 2224523"/>
              <a:gd name="connsiteX44" fmla="*/ 1981200 w 2639291"/>
              <a:gd name="connsiteY44" fmla="*/ 2168236 h 2224523"/>
              <a:gd name="connsiteX45" fmla="*/ 2015836 w 2639291"/>
              <a:gd name="connsiteY45" fmla="*/ 2182091 h 2224523"/>
              <a:gd name="connsiteX46" fmla="*/ 2154382 w 2639291"/>
              <a:gd name="connsiteY46" fmla="*/ 2202873 h 2224523"/>
              <a:gd name="connsiteX47" fmla="*/ 2202873 w 2639291"/>
              <a:gd name="connsiteY47" fmla="*/ 2209800 h 2224523"/>
              <a:gd name="connsiteX48" fmla="*/ 2292927 w 2639291"/>
              <a:gd name="connsiteY48" fmla="*/ 2223654 h 2224523"/>
              <a:gd name="connsiteX49" fmla="*/ 2639291 w 2639291"/>
              <a:gd name="connsiteY49" fmla="*/ 2223654 h 2224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639291" h="2224523">
                <a:moveTo>
                  <a:pt x="0" y="0"/>
                </a:moveTo>
                <a:cubicBezTo>
                  <a:pt x="2309" y="133927"/>
                  <a:pt x="2609" y="267904"/>
                  <a:pt x="6927" y="401782"/>
                </a:cubicBezTo>
                <a:cubicBezTo>
                  <a:pt x="7234" y="411298"/>
                  <a:pt x="11789" y="420197"/>
                  <a:pt x="13854" y="429491"/>
                </a:cubicBezTo>
                <a:cubicBezTo>
                  <a:pt x="23900" y="474698"/>
                  <a:pt x="26889" y="508121"/>
                  <a:pt x="41564" y="547254"/>
                </a:cubicBezTo>
                <a:cubicBezTo>
                  <a:pt x="45930" y="558897"/>
                  <a:pt x="51052" y="570248"/>
                  <a:pt x="55418" y="581891"/>
                </a:cubicBezTo>
                <a:cubicBezTo>
                  <a:pt x="57982" y="588728"/>
                  <a:pt x="59079" y="596142"/>
                  <a:pt x="62345" y="602673"/>
                </a:cubicBezTo>
                <a:cubicBezTo>
                  <a:pt x="68366" y="614716"/>
                  <a:pt x="75991" y="625892"/>
                  <a:pt x="83127" y="637309"/>
                </a:cubicBezTo>
                <a:cubicBezTo>
                  <a:pt x="87540" y="644369"/>
                  <a:pt x="93259" y="650644"/>
                  <a:pt x="96982" y="658091"/>
                </a:cubicBezTo>
                <a:cubicBezTo>
                  <a:pt x="102543" y="669213"/>
                  <a:pt x="105578" y="681459"/>
                  <a:pt x="110836" y="692727"/>
                </a:cubicBezTo>
                <a:cubicBezTo>
                  <a:pt x="121753" y="716122"/>
                  <a:pt x="135304" y="738271"/>
                  <a:pt x="145473" y="762000"/>
                </a:cubicBezTo>
                <a:cubicBezTo>
                  <a:pt x="152400" y="778164"/>
                  <a:pt x="157393" y="795301"/>
                  <a:pt x="166254" y="810491"/>
                </a:cubicBezTo>
                <a:cubicBezTo>
                  <a:pt x="173704" y="823262"/>
                  <a:pt x="184727" y="833582"/>
                  <a:pt x="193964" y="845127"/>
                </a:cubicBezTo>
                <a:cubicBezTo>
                  <a:pt x="198582" y="856673"/>
                  <a:pt x="202257" y="868642"/>
                  <a:pt x="207818" y="879764"/>
                </a:cubicBezTo>
                <a:cubicBezTo>
                  <a:pt x="216143" y="896415"/>
                  <a:pt x="227887" y="911278"/>
                  <a:pt x="235527" y="928254"/>
                </a:cubicBezTo>
                <a:cubicBezTo>
                  <a:pt x="248725" y="957583"/>
                  <a:pt x="255781" y="989542"/>
                  <a:pt x="270164" y="1018309"/>
                </a:cubicBezTo>
                <a:cubicBezTo>
                  <a:pt x="274782" y="1027545"/>
                  <a:pt x="279745" y="1036617"/>
                  <a:pt x="284018" y="1046018"/>
                </a:cubicBezTo>
                <a:cubicBezTo>
                  <a:pt x="291295" y="1062027"/>
                  <a:pt x="296379" y="1079071"/>
                  <a:pt x="304800" y="1094509"/>
                </a:cubicBezTo>
                <a:cubicBezTo>
                  <a:pt x="315464" y="1114059"/>
                  <a:pt x="330992" y="1127628"/>
                  <a:pt x="346364" y="1143000"/>
                </a:cubicBezTo>
                <a:cubicBezTo>
                  <a:pt x="360749" y="1171771"/>
                  <a:pt x="377153" y="1206502"/>
                  <a:pt x="394854" y="1233054"/>
                </a:cubicBezTo>
                <a:cubicBezTo>
                  <a:pt x="448536" y="1313575"/>
                  <a:pt x="427180" y="1228429"/>
                  <a:pt x="505691" y="1385454"/>
                </a:cubicBezTo>
                <a:cubicBezTo>
                  <a:pt x="530784" y="1435641"/>
                  <a:pt x="546589" y="1474844"/>
                  <a:pt x="588818" y="1517073"/>
                </a:cubicBezTo>
                <a:lnTo>
                  <a:pt x="644236" y="1572491"/>
                </a:lnTo>
                <a:cubicBezTo>
                  <a:pt x="653472" y="1581727"/>
                  <a:pt x="661910" y="1591838"/>
                  <a:pt x="671945" y="1600200"/>
                </a:cubicBezTo>
                <a:cubicBezTo>
                  <a:pt x="685800" y="1611745"/>
                  <a:pt x="700757" y="1622084"/>
                  <a:pt x="713509" y="1634836"/>
                </a:cubicBezTo>
                <a:cubicBezTo>
                  <a:pt x="728563" y="1649889"/>
                  <a:pt x="740019" y="1668273"/>
                  <a:pt x="755073" y="1683327"/>
                </a:cubicBezTo>
                <a:cubicBezTo>
                  <a:pt x="770127" y="1698381"/>
                  <a:pt x="787871" y="1710506"/>
                  <a:pt x="803564" y="1724891"/>
                </a:cubicBezTo>
                <a:cubicBezTo>
                  <a:pt x="839032" y="1757403"/>
                  <a:pt x="838824" y="1765506"/>
                  <a:pt x="879764" y="1794164"/>
                </a:cubicBezTo>
                <a:cubicBezTo>
                  <a:pt x="888224" y="1800086"/>
                  <a:pt x="898446" y="1803003"/>
                  <a:pt x="907473" y="1808018"/>
                </a:cubicBezTo>
                <a:cubicBezTo>
                  <a:pt x="919243" y="1814557"/>
                  <a:pt x="930906" y="1821331"/>
                  <a:pt x="942109" y="1828800"/>
                </a:cubicBezTo>
                <a:cubicBezTo>
                  <a:pt x="951715" y="1835204"/>
                  <a:pt x="959794" y="1843854"/>
                  <a:pt x="969818" y="1849582"/>
                </a:cubicBezTo>
                <a:cubicBezTo>
                  <a:pt x="992233" y="1862390"/>
                  <a:pt x="1016954" y="1870935"/>
                  <a:pt x="1039091" y="1884218"/>
                </a:cubicBezTo>
                <a:cubicBezTo>
                  <a:pt x="1050636" y="1891145"/>
                  <a:pt x="1062524" y="1897531"/>
                  <a:pt x="1073727" y="1905000"/>
                </a:cubicBezTo>
                <a:cubicBezTo>
                  <a:pt x="1123326" y="1938066"/>
                  <a:pt x="1078569" y="1914937"/>
                  <a:pt x="1136073" y="1946564"/>
                </a:cubicBezTo>
                <a:cubicBezTo>
                  <a:pt x="1170468" y="1965481"/>
                  <a:pt x="1202383" y="1990702"/>
                  <a:pt x="1239982" y="2001982"/>
                </a:cubicBezTo>
                <a:cubicBezTo>
                  <a:pt x="1263073" y="2008909"/>
                  <a:pt x="1286521" y="2014741"/>
                  <a:pt x="1309254" y="2022764"/>
                </a:cubicBezTo>
                <a:cubicBezTo>
                  <a:pt x="1397897" y="2054049"/>
                  <a:pt x="1320864" y="2036168"/>
                  <a:pt x="1392382" y="2050473"/>
                </a:cubicBezTo>
                <a:cubicBezTo>
                  <a:pt x="1448075" y="2078319"/>
                  <a:pt x="1401414" y="2059277"/>
                  <a:pt x="1503218" y="2071254"/>
                </a:cubicBezTo>
                <a:cubicBezTo>
                  <a:pt x="1514911" y="2072630"/>
                  <a:pt x="1526183" y="2076626"/>
                  <a:pt x="1537854" y="2078182"/>
                </a:cubicBezTo>
                <a:cubicBezTo>
                  <a:pt x="1579520" y="2083738"/>
                  <a:pt x="1609405" y="2082970"/>
                  <a:pt x="1648691" y="2092036"/>
                </a:cubicBezTo>
                <a:cubicBezTo>
                  <a:pt x="1665071" y="2095816"/>
                  <a:pt x="1680577" y="2103269"/>
                  <a:pt x="1697182" y="2105891"/>
                </a:cubicBezTo>
                <a:cubicBezTo>
                  <a:pt x="1724647" y="2110228"/>
                  <a:pt x="1752600" y="2110509"/>
                  <a:pt x="1780309" y="2112818"/>
                </a:cubicBezTo>
                <a:cubicBezTo>
                  <a:pt x="1794164" y="2117436"/>
                  <a:pt x="1807552" y="2123809"/>
                  <a:pt x="1821873" y="2126673"/>
                </a:cubicBezTo>
                <a:cubicBezTo>
                  <a:pt x="1842376" y="2130774"/>
                  <a:pt x="1864014" y="2128212"/>
                  <a:pt x="1884218" y="2133600"/>
                </a:cubicBezTo>
                <a:cubicBezTo>
                  <a:pt x="1899185" y="2137591"/>
                  <a:pt x="1911194" y="2149172"/>
                  <a:pt x="1925782" y="2154382"/>
                </a:cubicBezTo>
                <a:cubicBezTo>
                  <a:pt x="1943714" y="2160786"/>
                  <a:pt x="1963521" y="2161164"/>
                  <a:pt x="1981200" y="2168236"/>
                </a:cubicBezTo>
                <a:cubicBezTo>
                  <a:pt x="1992745" y="2172854"/>
                  <a:pt x="2003880" y="2178675"/>
                  <a:pt x="2015836" y="2182091"/>
                </a:cubicBezTo>
                <a:cubicBezTo>
                  <a:pt x="2080753" y="2200639"/>
                  <a:pt x="2083728" y="2195022"/>
                  <a:pt x="2154382" y="2202873"/>
                </a:cubicBezTo>
                <a:cubicBezTo>
                  <a:pt x="2170610" y="2204676"/>
                  <a:pt x="2186809" y="2206879"/>
                  <a:pt x="2202873" y="2209800"/>
                </a:cubicBezTo>
                <a:cubicBezTo>
                  <a:pt x="2252042" y="2218739"/>
                  <a:pt x="2218540" y="2222393"/>
                  <a:pt x="2292927" y="2223654"/>
                </a:cubicBezTo>
                <a:cubicBezTo>
                  <a:pt x="2408365" y="2225611"/>
                  <a:pt x="2523836" y="2223654"/>
                  <a:pt x="2639291" y="2223654"/>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C0C4B4AA-96B5-19D9-CF54-AA7C1E516887}"/>
              </a:ext>
            </a:extLst>
          </p:cNvPr>
          <p:cNvSpPr txBox="1"/>
          <p:nvPr/>
        </p:nvSpPr>
        <p:spPr>
          <a:xfrm>
            <a:off x="6560515" y="4380242"/>
            <a:ext cx="1593273" cy="276999"/>
          </a:xfrm>
          <a:prstGeom prst="rect">
            <a:avLst/>
          </a:prstGeom>
          <a:noFill/>
        </p:spPr>
        <p:txBody>
          <a:bodyPr wrap="square" rtlCol="0">
            <a:spAutoFit/>
          </a:bodyPr>
          <a:lstStyle/>
          <a:p>
            <a:r>
              <a:rPr lang="en-US" sz="1200"/>
              <a:t>Iterations</a:t>
            </a:r>
          </a:p>
        </p:txBody>
      </p:sp>
      <p:sp>
        <p:nvSpPr>
          <p:cNvPr id="58" name="TextBox 57">
            <a:extLst>
              <a:ext uri="{FF2B5EF4-FFF2-40B4-BE49-F238E27FC236}">
                <a16:creationId xmlns:a16="http://schemas.microsoft.com/office/drawing/2014/main" id="{A4D23A7C-EF08-91B9-DB8E-6918306DE80D}"/>
              </a:ext>
            </a:extLst>
          </p:cNvPr>
          <p:cNvSpPr txBox="1"/>
          <p:nvPr/>
        </p:nvSpPr>
        <p:spPr>
          <a:xfrm rot="16200000">
            <a:off x="5173683" y="3069307"/>
            <a:ext cx="598591" cy="276999"/>
          </a:xfrm>
          <a:prstGeom prst="rect">
            <a:avLst/>
          </a:prstGeom>
          <a:noFill/>
        </p:spPr>
        <p:txBody>
          <a:bodyPr wrap="square" rtlCol="0">
            <a:spAutoFit/>
          </a:bodyPr>
          <a:lstStyle/>
          <a:p>
            <a:r>
              <a:rPr lang="en-US" sz="1200"/>
              <a:t>Error</a:t>
            </a:r>
          </a:p>
        </p:txBody>
      </p:sp>
      <p:grpSp>
        <p:nvGrpSpPr>
          <p:cNvPr id="59" name="Group 58">
            <a:extLst>
              <a:ext uri="{FF2B5EF4-FFF2-40B4-BE49-F238E27FC236}">
                <a16:creationId xmlns:a16="http://schemas.microsoft.com/office/drawing/2014/main" id="{99F85590-4C61-2191-294D-87C4CA1CA8C6}"/>
              </a:ext>
            </a:extLst>
          </p:cNvPr>
          <p:cNvGrpSpPr/>
          <p:nvPr/>
        </p:nvGrpSpPr>
        <p:grpSpPr>
          <a:xfrm>
            <a:off x="5980363" y="2059135"/>
            <a:ext cx="1028692" cy="753334"/>
            <a:chOff x="4596246" y="2154382"/>
            <a:chExt cx="3569276" cy="2187280"/>
          </a:xfrm>
        </p:grpSpPr>
        <p:sp>
          <p:nvSpPr>
            <p:cNvPr id="60" name="Rectangle 59">
              <a:extLst>
                <a:ext uri="{FF2B5EF4-FFF2-40B4-BE49-F238E27FC236}">
                  <a16:creationId xmlns:a16="http://schemas.microsoft.com/office/drawing/2014/main" id="{293FF4CA-6D14-727B-EBDE-0C7A678E8B5D}"/>
                </a:ext>
              </a:extLst>
            </p:cNvPr>
            <p:cNvSpPr/>
            <p:nvPr/>
          </p:nvSpPr>
          <p:spPr>
            <a:xfrm>
              <a:off x="5742709" y="2154382"/>
              <a:ext cx="1170709" cy="4173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CC63A854-5020-9154-7704-0A876F7080B1}"/>
                </a:ext>
              </a:extLst>
            </p:cNvPr>
            <p:cNvSpPr/>
            <p:nvPr/>
          </p:nvSpPr>
          <p:spPr>
            <a:xfrm>
              <a:off x="4946073" y="2902478"/>
              <a:ext cx="1170709" cy="4173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2BA5A9D-D67F-51D4-777C-9E61FCBF6659}"/>
                </a:ext>
              </a:extLst>
            </p:cNvPr>
            <p:cNvSpPr/>
            <p:nvPr/>
          </p:nvSpPr>
          <p:spPr>
            <a:xfrm>
              <a:off x="6442362" y="2897332"/>
              <a:ext cx="1170709" cy="41736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a:extLst>
                <a:ext uri="{FF2B5EF4-FFF2-40B4-BE49-F238E27FC236}">
                  <a16:creationId xmlns:a16="http://schemas.microsoft.com/office/drawing/2014/main" id="{0BEE9218-8167-6F34-76A7-47A5A1270F20}"/>
                </a:ext>
              </a:extLst>
            </p:cNvPr>
            <p:cNvCxnSpPr>
              <a:cxnSpLocks/>
            </p:cNvCxnSpPr>
            <p:nvPr/>
          </p:nvCxnSpPr>
          <p:spPr>
            <a:xfrm flipH="1">
              <a:off x="5507181" y="2571750"/>
              <a:ext cx="235528" cy="325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E1FEB11-E08D-D9FF-57CA-2BBC8A247676}"/>
                </a:ext>
              </a:extLst>
            </p:cNvPr>
            <p:cNvCxnSpPr/>
            <p:nvPr/>
          </p:nvCxnSpPr>
          <p:spPr>
            <a:xfrm>
              <a:off x="6913418" y="2571750"/>
              <a:ext cx="228600" cy="316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AE55A530-0C5C-3CA7-5ECF-2650ECC66475}"/>
                </a:ext>
              </a:extLst>
            </p:cNvPr>
            <p:cNvSpPr/>
            <p:nvPr/>
          </p:nvSpPr>
          <p:spPr>
            <a:xfrm>
              <a:off x="4596246" y="3924294"/>
              <a:ext cx="748146" cy="417368"/>
            </a:xfrm>
            <a:prstGeom prst="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ECA8C3F2-F6AA-CE0C-7C60-18EBC651453B}"/>
                </a:ext>
              </a:extLst>
            </p:cNvPr>
            <p:cNvSpPr/>
            <p:nvPr/>
          </p:nvSpPr>
          <p:spPr>
            <a:xfrm>
              <a:off x="5531427" y="3924294"/>
              <a:ext cx="748146" cy="417368"/>
            </a:xfrm>
            <a:prstGeom prst="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34220283-9408-0661-9EA4-DB7AA6F835DF}"/>
                </a:ext>
              </a:extLst>
            </p:cNvPr>
            <p:cNvSpPr/>
            <p:nvPr/>
          </p:nvSpPr>
          <p:spPr>
            <a:xfrm>
              <a:off x="6584372" y="3915073"/>
              <a:ext cx="748146" cy="417368"/>
            </a:xfrm>
            <a:prstGeom prst="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ADE4AA1-4CCD-5209-515A-80EDF828E1B1}"/>
                </a:ext>
              </a:extLst>
            </p:cNvPr>
            <p:cNvSpPr/>
            <p:nvPr/>
          </p:nvSpPr>
          <p:spPr>
            <a:xfrm>
              <a:off x="7417376" y="3915073"/>
              <a:ext cx="748146" cy="417368"/>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a:extLst>
                <a:ext uri="{FF2B5EF4-FFF2-40B4-BE49-F238E27FC236}">
                  <a16:creationId xmlns:a16="http://schemas.microsoft.com/office/drawing/2014/main" id="{BDFE0388-FB02-62CE-8896-D78A6BF80258}"/>
                </a:ext>
              </a:extLst>
            </p:cNvPr>
            <p:cNvCxnSpPr>
              <a:cxnSpLocks/>
            </p:cNvCxnSpPr>
            <p:nvPr/>
          </p:nvCxnSpPr>
          <p:spPr>
            <a:xfrm flipH="1">
              <a:off x="4869007" y="3324992"/>
              <a:ext cx="374072" cy="487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71DB29C6-6DBB-3E76-101A-F659FA442DE9}"/>
                </a:ext>
              </a:extLst>
            </p:cNvPr>
            <p:cNvCxnSpPr>
              <a:cxnSpLocks/>
            </p:cNvCxnSpPr>
            <p:nvPr/>
          </p:nvCxnSpPr>
          <p:spPr>
            <a:xfrm>
              <a:off x="6944590" y="3319846"/>
              <a:ext cx="27709" cy="5317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C44DABD-418B-3CC3-6987-FA80DEADC8CC}"/>
                </a:ext>
              </a:extLst>
            </p:cNvPr>
            <p:cNvCxnSpPr>
              <a:cxnSpLocks/>
            </p:cNvCxnSpPr>
            <p:nvPr/>
          </p:nvCxnSpPr>
          <p:spPr>
            <a:xfrm>
              <a:off x="5862203" y="3334616"/>
              <a:ext cx="86593" cy="5169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4496113C-2AD3-3A7F-757B-5CFC44C6AD35}"/>
                </a:ext>
              </a:extLst>
            </p:cNvPr>
            <p:cNvCxnSpPr>
              <a:cxnSpLocks/>
            </p:cNvCxnSpPr>
            <p:nvPr/>
          </p:nvCxnSpPr>
          <p:spPr>
            <a:xfrm>
              <a:off x="7472796" y="3349256"/>
              <a:ext cx="360214" cy="461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73" name="Rectangle 72">
            <a:extLst>
              <a:ext uri="{FF2B5EF4-FFF2-40B4-BE49-F238E27FC236}">
                <a16:creationId xmlns:a16="http://schemas.microsoft.com/office/drawing/2014/main" id="{DE260CA3-F18E-3C6B-2B52-41B95D110A69}"/>
              </a:ext>
            </a:extLst>
          </p:cNvPr>
          <p:cNvSpPr/>
          <p:nvPr/>
        </p:nvSpPr>
        <p:spPr>
          <a:xfrm>
            <a:off x="6982071" y="2994710"/>
            <a:ext cx="337407" cy="1437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8B82FA1-719B-BD7C-C418-630ED8B2203F}"/>
              </a:ext>
            </a:extLst>
          </p:cNvPr>
          <p:cNvSpPr/>
          <p:nvPr/>
        </p:nvSpPr>
        <p:spPr>
          <a:xfrm>
            <a:off x="6752475" y="3252366"/>
            <a:ext cx="337407" cy="1437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644E593-6899-4A08-4D12-1FA3E4443C6C}"/>
              </a:ext>
            </a:extLst>
          </p:cNvPr>
          <p:cNvSpPr/>
          <p:nvPr/>
        </p:nvSpPr>
        <p:spPr>
          <a:xfrm>
            <a:off x="7183716" y="3250594"/>
            <a:ext cx="337407" cy="143748"/>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Arrow Connector 75">
            <a:extLst>
              <a:ext uri="{FF2B5EF4-FFF2-40B4-BE49-F238E27FC236}">
                <a16:creationId xmlns:a16="http://schemas.microsoft.com/office/drawing/2014/main" id="{D0FAF093-A68B-B346-B68C-2080B0584BD7}"/>
              </a:ext>
            </a:extLst>
          </p:cNvPr>
          <p:cNvCxnSpPr>
            <a:cxnSpLocks/>
          </p:cNvCxnSpPr>
          <p:nvPr/>
        </p:nvCxnSpPr>
        <p:spPr>
          <a:xfrm flipH="1">
            <a:off x="6914190" y="3138458"/>
            <a:ext cx="67881" cy="112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6B205491-386F-9766-4648-1F7076D30466}"/>
              </a:ext>
            </a:extLst>
          </p:cNvPr>
          <p:cNvCxnSpPr/>
          <p:nvPr/>
        </p:nvCxnSpPr>
        <p:spPr>
          <a:xfrm>
            <a:off x="7319478" y="3138458"/>
            <a:ext cx="65884" cy="108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FC3E278B-6B45-CC08-763E-AB6F9CCC99F8}"/>
              </a:ext>
            </a:extLst>
          </p:cNvPr>
          <p:cNvSpPr/>
          <p:nvPr/>
        </p:nvSpPr>
        <p:spPr>
          <a:xfrm>
            <a:off x="6651652" y="3604296"/>
            <a:ext cx="215621" cy="143748"/>
          </a:xfrm>
          <a:prstGeom prst="rect">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FC438C3D-7E9B-691F-B36A-C63F5DE90456}"/>
              </a:ext>
            </a:extLst>
          </p:cNvPr>
          <p:cNvSpPr/>
          <p:nvPr/>
        </p:nvSpPr>
        <p:spPr>
          <a:xfrm>
            <a:off x="6921178" y="3604296"/>
            <a:ext cx="215621" cy="143748"/>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F9DC5C51-0C65-61DD-F7BA-FA683C952456}"/>
              </a:ext>
            </a:extLst>
          </p:cNvPr>
          <p:cNvSpPr/>
          <p:nvPr/>
        </p:nvSpPr>
        <p:spPr>
          <a:xfrm>
            <a:off x="7224645" y="3601120"/>
            <a:ext cx="215621" cy="143748"/>
          </a:xfrm>
          <a:prstGeom prst="rect">
            <a:avLst/>
          </a:prstGeom>
          <a:solidFill>
            <a:schemeClr val="accent6">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A5A42173-3B6A-33DF-BC22-2289E1B23506}"/>
              </a:ext>
            </a:extLst>
          </p:cNvPr>
          <p:cNvSpPr/>
          <p:nvPr/>
        </p:nvSpPr>
        <p:spPr>
          <a:xfrm>
            <a:off x="7464723" y="3601120"/>
            <a:ext cx="215621" cy="143748"/>
          </a:xfrm>
          <a:prstGeom prst="rect">
            <a:avLst/>
          </a:prstGeom>
          <a:solidFill>
            <a:schemeClr val="accent6">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Arrow Connector 81">
            <a:extLst>
              <a:ext uri="{FF2B5EF4-FFF2-40B4-BE49-F238E27FC236}">
                <a16:creationId xmlns:a16="http://schemas.microsoft.com/office/drawing/2014/main" id="{090DD5C3-E422-B480-FCDD-1D5E676A62B3}"/>
              </a:ext>
            </a:extLst>
          </p:cNvPr>
          <p:cNvCxnSpPr>
            <a:cxnSpLocks/>
          </p:cNvCxnSpPr>
          <p:nvPr/>
        </p:nvCxnSpPr>
        <p:spPr>
          <a:xfrm flipH="1">
            <a:off x="6730264" y="3397887"/>
            <a:ext cx="107810" cy="167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25D8243A-39D0-38D5-FDB0-64F886F38682}"/>
              </a:ext>
            </a:extLst>
          </p:cNvPr>
          <p:cNvCxnSpPr>
            <a:cxnSpLocks/>
          </p:cNvCxnSpPr>
          <p:nvPr/>
        </p:nvCxnSpPr>
        <p:spPr>
          <a:xfrm>
            <a:off x="7328462" y="3396114"/>
            <a:ext cx="7986" cy="183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FCB9CB35-1A5A-9E0F-D57A-62F991C43E64}"/>
              </a:ext>
            </a:extLst>
          </p:cNvPr>
          <p:cNvCxnSpPr>
            <a:cxnSpLocks/>
          </p:cNvCxnSpPr>
          <p:nvPr/>
        </p:nvCxnSpPr>
        <p:spPr>
          <a:xfrm>
            <a:off x="7016510" y="3401201"/>
            <a:ext cx="24957" cy="178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7635F5A0-0FC2-E605-1DA2-DCF5856B1AA1}"/>
              </a:ext>
            </a:extLst>
          </p:cNvPr>
          <p:cNvCxnSpPr>
            <a:cxnSpLocks/>
          </p:cNvCxnSpPr>
          <p:nvPr/>
        </p:nvCxnSpPr>
        <p:spPr>
          <a:xfrm>
            <a:off x="7480695" y="3406244"/>
            <a:ext cx="103816" cy="158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76FD98E0-BF57-EE63-26DA-D3BA7AAFF7F0}"/>
              </a:ext>
            </a:extLst>
          </p:cNvPr>
          <p:cNvSpPr/>
          <p:nvPr/>
        </p:nvSpPr>
        <p:spPr>
          <a:xfrm>
            <a:off x="8182490" y="3368201"/>
            <a:ext cx="337407" cy="143748"/>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885D3322-0C2F-A1D2-1135-515755F5AC0C}"/>
              </a:ext>
            </a:extLst>
          </p:cNvPr>
          <p:cNvSpPr/>
          <p:nvPr/>
        </p:nvSpPr>
        <p:spPr>
          <a:xfrm>
            <a:off x="7952894" y="3625857"/>
            <a:ext cx="337407" cy="143748"/>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930F7B37-F710-DA5E-EFB7-CC2ED672A2F3}"/>
              </a:ext>
            </a:extLst>
          </p:cNvPr>
          <p:cNvSpPr/>
          <p:nvPr/>
        </p:nvSpPr>
        <p:spPr>
          <a:xfrm>
            <a:off x="8384135" y="3624085"/>
            <a:ext cx="337407" cy="143748"/>
          </a:xfrm>
          <a:prstGeom prst="rect">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Arrow Connector 88">
            <a:extLst>
              <a:ext uri="{FF2B5EF4-FFF2-40B4-BE49-F238E27FC236}">
                <a16:creationId xmlns:a16="http://schemas.microsoft.com/office/drawing/2014/main" id="{CBAF627D-9BB0-1448-5AE4-7B4373AC5FC1}"/>
              </a:ext>
            </a:extLst>
          </p:cNvPr>
          <p:cNvCxnSpPr>
            <a:cxnSpLocks/>
          </p:cNvCxnSpPr>
          <p:nvPr/>
        </p:nvCxnSpPr>
        <p:spPr>
          <a:xfrm flipH="1">
            <a:off x="8114609" y="3511949"/>
            <a:ext cx="67881" cy="1121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8082C549-D26B-6F39-39FF-10EA51749413}"/>
              </a:ext>
            </a:extLst>
          </p:cNvPr>
          <p:cNvCxnSpPr/>
          <p:nvPr/>
        </p:nvCxnSpPr>
        <p:spPr>
          <a:xfrm>
            <a:off x="8519897" y="3511949"/>
            <a:ext cx="65884" cy="108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81F3C8EC-CD2F-40AB-1F7E-CD47AB9DF140}"/>
              </a:ext>
            </a:extLst>
          </p:cNvPr>
          <p:cNvSpPr/>
          <p:nvPr/>
        </p:nvSpPr>
        <p:spPr>
          <a:xfrm>
            <a:off x="7852071" y="3977787"/>
            <a:ext cx="215621" cy="143748"/>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032DC645-7F9C-75E3-8EF1-2B91EE9F46B2}"/>
              </a:ext>
            </a:extLst>
          </p:cNvPr>
          <p:cNvSpPr/>
          <p:nvPr/>
        </p:nvSpPr>
        <p:spPr>
          <a:xfrm>
            <a:off x="8121597" y="3977787"/>
            <a:ext cx="215621" cy="143748"/>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6803D837-1E61-B433-0594-0E0529E9389A}"/>
              </a:ext>
            </a:extLst>
          </p:cNvPr>
          <p:cNvSpPr/>
          <p:nvPr/>
        </p:nvSpPr>
        <p:spPr>
          <a:xfrm>
            <a:off x="8425064" y="3974611"/>
            <a:ext cx="215621" cy="143748"/>
          </a:xfrm>
          <a:prstGeom prst="rect">
            <a:avLst/>
          </a:prstGeom>
          <a:solidFill>
            <a:schemeClr val="accent6">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CA14B59E-AFD6-CBD5-CF53-0BEB8E4A8FE1}"/>
              </a:ext>
            </a:extLst>
          </p:cNvPr>
          <p:cNvSpPr/>
          <p:nvPr/>
        </p:nvSpPr>
        <p:spPr>
          <a:xfrm>
            <a:off x="8665142" y="3974611"/>
            <a:ext cx="215621" cy="143748"/>
          </a:xfrm>
          <a:prstGeom prst="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5" name="Straight Arrow Connector 94">
            <a:extLst>
              <a:ext uri="{FF2B5EF4-FFF2-40B4-BE49-F238E27FC236}">
                <a16:creationId xmlns:a16="http://schemas.microsoft.com/office/drawing/2014/main" id="{A8B4A54C-EA93-2CF5-8836-F968BE63A71A}"/>
              </a:ext>
            </a:extLst>
          </p:cNvPr>
          <p:cNvCxnSpPr>
            <a:cxnSpLocks/>
          </p:cNvCxnSpPr>
          <p:nvPr/>
        </p:nvCxnSpPr>
        <p:spPr>
          <a:xfrm flipH="1">
            <a:off x="7930683" y="3771378"/>
            <a:ext cx="107810" cy="167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6485DA5A-0E30-D0AD-AC4C-829E01B9B877}"/>
              </a:ext>
            </a:extLst>
          </p:cNvPr>
          <p:cNvCxnSpPr>
            <a:cxnSpLocks/>
          </p:cNvCxnSpPr>
          <p:nvPr/>
        </p:nvCxnSpPr>
        <p:spPr>
          <a:xfrm>
            <a:off x="8528881" y="3769605"/>
            <a:ext cx="7986" cy="1831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24A83832-413D-E36C-AC15-F6AE4D0BA519}"/>
              </a:ext>
            </a:extLst>
          </p:cNvPr>
          <p:cNvCxnSpPr>
            <a:cxnSpLocks/>
          </p:cNvCxnSpPr>
          <p:nvPr/>
        </p:nvCxnSpPr>
        <p:spPr>
          <a:xfrm>
            <a:off x="8216929" y="3774692"/>
            <a:ext cx="24957" cy="1780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036D33AC-1792-877C-B7EC-9387034C27C2}"/>
              </a:ext>
            </a:extLst>
          </p:cNvPr>
          <p:cNvCxnSpPr>
            <a:cxnSpLocks/>
          </p:cNvCxnSpPr>
          <p:nvPr/>
        </p:nvCxnSpPr>
        <p:spPr>
          <a:xfrm>
            <a:off x="8681114" y="3779735"/>
            <a:ext cx="103816" cy="158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97371776-02ED-7430-B5A5-35A3D13E605D}"/>
              </a:ext>
            </a:extLst>
          </p:cNvPr>
          <p:cNvCxnSpPr/>
          <p:nvPr/>
        </p:nvCxnSpPr>
        <p:spPr>
          <a:xfrm>
            <a:off x="6525748" y="2908511"/>
            <a:ext cx="175735" cy="22994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308A4643-FB73-10D8-EA1C-6A784141076F}"/>
              </a:ext>
            </a:extLst>
          </p:cNvPr>
          <p:cNvCxnSpPr/>
          <p:nvPr/>
        </p:nvCxnSpPr>
        <p:spPr>
          <a:xfrm>
            <a:off x="7680344" y="3445534"/>
            <a:ext cx="250339" cy="1196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D1A5CA37-A0F7-811A-57C5-8C59D8F505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2566157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07818" y="648782"/>
            <a:ext cx="8672945" cy="3826236"/>
          </a:xfrm>
        </p:spPr>
        <p:txBody>
          <a:bodyPr>
            <a:normAutofit/>
          </a:bodyPr>
          <a:lstStyle/>
          <a:p>
            <a:r>
              <a:rPr lang="en-US">
                <a:latin typeface="Aptos Display"/>
              </a:rPr>
              <a:t>Simple, one-layer neural network, built for time series forecasting</a:t>
            </a: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N-Linear</a:t>
            </a:r>
          </a:p>
        </p:txBody>
      </p:sp>
      <p:sp>
        <p:nvSpPr>
          <p:cNvPr id="7" name="TextBox 6">
            <a:extLst>
              <a:ext uri="{FF2B5EF4-FFF2-40B4-BE49-F238E27FC236}">
                <a16:creationId xmlns:a16="http://schemas.microsoft.com/office/drawing/2014/main" id="{FEC4AFD3-8BA1-9310-4475-CBBD150FDC23}"/>
              </a:ext>
            </a:extLst>
          </p:cNvPr>
          <p:cNvSpPr txBox="1"/>
          <p:nvPr/>
        </p:nvSpPr>
        <p:spPr>
          <a:xfrm>
            <a:off x="5063836" y="3808176"/>
            <a:ext cx="4024745" cy="738664"/>
          </a:xfrm>
          <a:prstGeom prst="rect">
            <a:avLst/>
          </a:prstGeom>
          <a:noFill/>
        </p:spPr>
        <p:txBody>
          <a:bodyPr wrap="square" rtlCol="0">
            <a:spAutoFit/>
          </a:bodyPr>
          <a:lstStyle/>
          <a:p>
            <a:r>
              <a:rPr lang="en-US"/>
              <a:t>Zeng, A., Chen, M., Zhang, L., &amp; Xu, Q. (2022). Are Transformers Effective for Time Series Forecasting?. arXiv preprint arXiv:2205.13504.</a:t>
            </a:r>
          </a:p>
        </p:txBody>
      </p:sp>
      <p:sp>
        <p:nvSpPr>
          <p:cNvPr id="8" name="Oval 7">
            <a:extLst>
              <a:ext uri="{FF2B5EF4-FFF2-40B4-BE49-F238E27FC236}">
                <a16:creationId xmlns:a16="http://schemas.microsoft.com/office/drawing/2014/main" id="{045E3FE2-F691-4558-9392-1855F03DE79A}"/>
              </a:ext>
            </a:extLst>
          </p:cNvPr>
          <p:cNvSpPr/>
          <p:nvPr/>
        </p:nvSpPr>
        <p:spPr>
          <a:xfrm>
            <a:off x="1551708" y="1200226"/>
            <a:ext cx="803564" cy="713509"/>
          </a:xfrm>
          <a:prstGeom prst="ellipse">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8DCF06E2-B85F-011D-BB87-085B731A6CF1}"/>
              </a:ext>
            </a:extLst>
          </p:cNvPr>
          <p:cNvSpPr/>
          <p:nvPr/>
        </p:nvSpPr>
        <p:spPr>
          <a:xfrm>
            <a:off x="1551708" y="2053987"/>
            <a:ext cx="803564" cy="713509"/>
          </a:xfrm>
          <a:prstGeom prst="ellipse">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BECD4E6-7714-A682-5DFA-9CAD7F9A7CEA}"/>
              </a:ext>
            </a:extLst>
          </p:cNvPr>
          <p:cNvSpPr/>
          <p:nvPr/>
        </p:nvSpPr>
        <p:spPr>
          <a:xfrm>
            <a:off x="1551708" y="2907748"/>
            <a:ext cx="803564" cy="713509"/>
          </a:xfrm>
          <a:prstGeom prst="ellipse">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7CA8518-3221-E9B8-F62F-6D4A264AA0C6}"/>
              </a:ext>
            </a:extLst>
          </p:cNvPr>
          <p:cNvSpPr/>
          <p:nvPr/>
        </p:nvSpPr>
        <p:spPr>
          <a:xfrm>
            <a:off x="1551708" y="3761509"/>
            <a:ext cx="803564" cy="713509"/>
          </a:xfrm>
          <a:prstGeom prst="ellipse">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639F44-8F95-FE71-F771-5BE74F4F0DFC}"/>
              </a:ext>
            </a:extLst>
          </p:cNvPr>
          <p:cNvSpPr/>
          <p:nvPr/>
        </p:nvSpPr>
        <p:spPr>
          <a:xfrm>
            <a:off x="3726872" y="1556980"/>
            <a:ext cx="803564" cy="713509"/>
          </a:xfrm>
          <a:prstGeom prst="ellipse">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D53D794-A10A-08EC-F04C-743DC685C539}"/>
              </a:ext>
            </a:extLst>
          </p:cNvPr>
          <p:cNvSpPr/>
          <p:nvPr/>
        </p:nvSpPr>
        <p:spPr>
          <a:xfrm>
            <a:off x="3726872" y="2481517"/>
            <a:ext cx="803564" cy="713509"/>
          </a:xfrm>
          <a:prstGeom prst="ellipse">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EE9317E-8A46-0A9C-AF50-8812A8F395E2}"/>
              </a:ext>
            </a:extLst>
          </p:cNvPr>
          <p:cNvSpPr/>
          <p:nvPr/>
        </p:nvSpPr>
        <p:spPr>
          <a:xfrm>
            <a:off x="3726872" y="3404754"/>
            <a:ext cx="803564" cy="713509"/>
          </a:xfrm>
          <a:prstGeom prst="ellipse">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A08FFD2-3E3D-D8B4-D43B-9061E9DF6A83}"/>
              </a:ext>
            </a:extLst>
          </p:cNvPr>
          <p:cNvSpPr/>
          <p:nvPr/>
        </p:nvSpPr>
        <p:spPr>
          <a:xfrm>
            <a:off x="5872594" y="2481517"/>
            <a:ext cx="803564" cy="713509"/>
          </a:xfrm>
          <a:prstGeom prst="ellipse">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35516B9C-3E5C-C6AD-66AE-334E8E2AAF9F}"/>
              </a:ext>
            </a:extLst>
          </p:cNvPr>
          <p:cNvCxnSpPr>
            <a:stCxn id="8" idx="6"/>
          </p:cNvCxnSpPr>
          <p:nvPr/>
        </p:nvCxnSpPr>
        <p:spPr>
          <a:xfrm>
            <a:off x="2355272" y="1556981"/>
            <a:ext cx="1274619" cy="2728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A689313-520C-1AE3-6FC9-BE3B3E3FE982}"/>
              </a:ext>
            </a:extLst>
          </p:cNvPr>
          <p:cNvCxnSpPr>
            <a:stCxn id="9" idx="6"/>
          </p:cNvCxnSpPr>
          <p:nvPr/>
        </p:nvCxnSpPr>
        <p:spPr>
          <a:xfrm flipV="1">
            <a:off x="2355272" y="1866352"/>
            <a:ext cx="1312717" cy="5443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8151BF8-AF88-D7C2-3426-54FAB589F7D1}"/>
              </a:ext>
            </a:extLst>
          </p:cNvPr>
          <p:cNvCxnSpPr>
            <a:stCxn id="10" idx="6"/>
            <a:endCxn id="12" idx="2"/>
          </p:cNvCxnSpPr>
          <p:nvPr/>
        </p:nvCxnSpPr>
        <p:spPr>
          <a:xfrm flipV="1">
            <a:off x="2355272" y="1970104"/>
            <a:ext cx="1312717" cy="12943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BBE341D-9449-E826-576D-F231EADF0609}"/>
              </a:ext>
            </a:extLst>
          </p:cNvPr>
          <p:cNvCxnSpPr>
            <a:stCxn id="11" idx="6"/>
          </p:cNvCxnSpPr>
          <p:nvPr/>
        </p:nvCxnSpPr>
        <p:spPr>
          <a:xfrm flipV="1">
            <a:off x="2355272" y="2138547"/>
            <a:ext cx="1342158" cy="19797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BB0E497-5E27-612E-70BB-D7A173D33DB8}"/>
              </a:ext>
            </a:extLst>
          </p:cNvPr>
          <p:cNvCxnSpPr>
            <a:stCxn id="8" idx="6"/>
          </p:cNvCxnSpPr>
          <p:nvPr/>
        </p:nvCxnSpPr>
        <p:spPr>
          <a:xfrm>
            <a:off x="2355272" y="1556981"/>
            <a:ext cx="1274619" cy="113631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51F9D5B-3B53-2930-426A-11C0F2FC127A}"/>
              </a:ext>
            </a:extLst>
          </p:cNvPr>
          <p:cNvCxnSpPr>
            <a:stCxn id="9" idx="6"/>
          </p:cNvCxnSpPr>
          <p:nvPr/>
        </p:nvCxnSpPr>
        <p:spPr>
          <a:xfrm>
            <a:off x="2355272" y="2410742"/>
            <a:ext cx="1312717" cy="3730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AA4050F-78CF-F4FE-D7BD-1C75102E71FA}"/>
              </a:ext>
            </a:extLst>
          </p:cNvPr>
          <p:cNvCxnSpPr>
            <a:stCxn id="10" idx="6"/>
          </p:cNvCxnSpPr>
          <p:nvPr/>
        </p:nvCxnSpPr>
        <p:spPr>
          <a:xfrm flipV="1">
            <a:off x="2355272" y="2869895"/>
            <a:ext cx="1274619" cy="39460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F556DD3-C4B4-E1F6-A2BB-D9A46DD47F9B}"/>
              </a:ext>
            </a:extLst>
          </p:cNvPr>
          <p:cNvCxnSpPr>
            <a:stCxn id="11" idx="6"/>
          </p:cNvCxnSpPr>
          <p:nvPr/>
        </p:nvCxnSpPr>
        <p:spPr>
          <a:xfrm flipV="1">
            <a:off x="2355272" y="2952278"/>
            <a:ext cx="1312717" cy="11659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ADEB94F-C65C-CAA8-F96E-DADF1C82B29E}"/>
              </a:ext>
            </a:extLst>
          </p:cNvPr>
          <p:cNvCxnSpPr>
            <a:stCxn id="8" idx="6"/>
          </p:cNvCxnSpPr>
          <p:nvPr/>
        </p:nvCxnSpPr>
        <p:spPr>
          <a:xfrm>
            <a:off x="2355272" y="1556981"/>
            <a:ext cx="1342158" cy="20608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93B0327-03B4-5D27-620C-6CEED1C369C7}"/>
              </a:ext>
            </a:extLst>
          </p:cNvPr>
          <p:cNvCxnSpPr>
            <a:stCxn id="9" idx="6"/>
          </p:cNvCxnSpPr>
          <p:nvPr/>
        </p:nvCxnSpPr>
        <p:spPr>
          <a:xfrm>
            <a:off x="2355272" y="2410742"/>
            <a:ext cx="1312717" cy="129289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9A5A3E6-BDE3-C494-941F-3241D6438E4F}"/>
              </a:ext>
            </a:extLst>
          </p:cNvPr>
          <p:cNvCxnSpPr>
            <a:stCxn id="10" idx="6"/>
          </p:cNvCxnSpPr>
          <p:nvPr/>
        </p:nvCxnSpPr>
        <p:spPr>
          <a:xfrm>
            <a:off x="2355272" y="3264503"/>
            <a:ext cx="1274619" cy="52177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79F5106-426F-3EBB-DBFB-229259AEDC74}"/>
              </a:ext>
            </a:extLst>
          </p:cNvPr>
          <p:cNvCxnSpPr>
            <a:stCxn id="11" idx="6"/>
          </p:cNvCxnSpPr>
          <p:nvPr/>
        </p:nvCxnSpPr>
        <p:spPr>
          <a:xfrm flipV="1">
            <a:off x="2355272" y="3872083"/>
            <a:ext cx="1274619" cy="2461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AE1790B9-F39C-074A-21F6-FB831C116F57}"/>
              </a:ext>
            </a:extLst>
          </p:cNvPr>
          <p:cNvCxnSpPr>
            <a:cxnSpLocks/>
            <a:stCxn id="12" idx="6"/>
          </p:cNvCxnSpPr>
          <p:nvPr/>
        </p:nvCxnSpPr>
        <p:spPr>
          <a:xfrm>
            <a:off x="4530436" y="1913735"/>
            <a:ext cx="1283275" cy="8965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E945C3A9-F629-8402-D813-222F4CC374F6}"/>
              </a:ext>
            </a:extLst>
          </p:cNvPr>
          <p:cNvCxnSpPr>
            <a:cxnSpLocks/>
            <a:stCxn id="13" idx="6"/>
          </p:cNvCxnSpPr>
          <p:nvPr/>
        </p:nvCxnSpPr>
        <p:spPr>
          <a:xfrm>
            <a:off x="4530436" y="2838272"/>
            <a:ext cx="1283275" cy="31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4DAAD7E-4094-770E-865D-04E918D61F06}"/>
              </a:ext>
            </a:extLst>
          </p:cNvPr>
          <p:cNvCxnSpPr>
            <a:cxnSpLocks/>
            <a:stCxn id="14" idx="6"/>
          </p:cNvCxnSpPr>
          <p:nvPr/>
        </p:nvCxnSpPr>
        <p:spPr>
          <a:xfrm flipV="1">
            <a:off x="4530436" y="2925850"/>
            <a:ext cx="1283275" cy="83565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Slide Number Placeholder 30">
            <a:extLst>
              <a:ext uri="{FF2B5EF4-FFF2-40B4-BE49-F238E27FC236}">
                <a16:creationId xmlns:a16="http://schemas.microsoft.com/office/drawing/2014/main" id="{B6CAA1B7-8D03-C54C-1109-B8068834E48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589353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07818" y="648782"/>
            <a:ext cx="3498273" cy="3826236"/>
          </a:xfrm>
        </p:spPr>
        <p:txBody>
          <a:bodyPr>
            <a:normAutofit/>
          </a:bodyPr>
          <a:lstStyle/>
          <a:p>
            <a:r>
              <a:rPr lang="en-US">
                <a:latin typeface="Aptos Display"/>
              </a:rPr>
              <a:t>Most complex model chosen</a:t>
            </a:r>
          </a:p>
          <a:p>
            <a:r>
              <a:rPr lang="en-US">
                <a:latin typeface="Aptos Display"/>
              </a:rPr>
              <a:t>Deep learning architecture specifically designed for time series</a:t>
            </a:r>
          </a:p>
          <a:p>
            <a:r>
              <a:rPr lang="en-US">
                <a:latin typeface="Aptos Display"/>
              </a:rPr>
              <a:t>Multiple layers, self-attention mechanism</a:t>
            </a:r>
          </a:p>
          <a:p>
            <a:pPr lvl="1"/>
            <a:r>
              <a:rPr lang="en-US">
                <a:latin typeface="Aptos Display"/>
              </a:rPr>
              <a:t>Weigh importance of data at different time steps</a:t>
            </a: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Temporal Fusion Transformer</a:t>
            </a:r>
          </a:p>
        </p:txBody>
      </p:sp>
      <p:sp>
        <p:nvSpPr>
          <p:cNvPr id="7" name="TextBox 6">
            <a:extLst>
              <a:ext uri="{FF2B5EF4-FFF2-40B4-BE49-F238E27FC236}">
                <a16:creationId xmlns:a16="http://schemas.microsoft.com/office/drawing/2014/main" id="{791343AB-B8AB-B865-FDB5-E9417BAE22BE}"/>
              </a:ext>
            </a:extLst>
          </p:cNvPr>
          <p:cNvSpPr txBox="1"/>
          <p:nvPr/>
        </p:nvSpPr>
        <p:spPr>
          <a:xfrm>
            <a:off x="2991293" y="3789456"/>
            <a:ext cx="6152707" cy="757383"/>
          </a:xfrm>
          <a:prstGeom prst="rect">
            <a:avLst/>
          </a:prstGeom>
          <a:noFill/>
        </p:spPr>
        <p:txBody>
          <a:bodyPr wrap="square" rtlCol="0">
            <a:spAutoFit/>
          </a:bodyPr>
          <a:lstStyle/>
          <a:p>
            <a:r>
              <a:rPr lang="en-US"/>
              <a:t>Lim B, </a:t>
            </a:r>
            <a:r>
              <a:rPr lang="en-US" err="1"/>
              <a:t>Arık</a:t>
            </a:r>
            <a:r>
              <a:rPr lang="en-US"/>
              <a:t> S, </a:t>
            </a:r>
            <a:r>
              <a:rPr lang="en-US" err="1"/>
              <a:t>Loeff</a:t>
            </a:r>
            <a:r>
              <a:rPr lang="en-US"/>
              <a:t> N, Pfister T. Temporal Fusion Transformers for interpretable multi-horizon time series forecasting. International Journal of Forecasting. 2021 Oct;37(4):1748–64. doi:10.1016/j.ijforecast.2021.03.012 </a:t>
            </a:r>
          </a:p>
        </p:txBody>
      </p:sp>
      <p:pic>
        <p:nvPicPr>
          <p:cNvPr id="6146" name="Picture 2" descr="Understanding Temporal Fusion Transformer | by Mouna Labiadh | DataNess.AI  | Medium">
            <a:extLst>
              <a:ext uri="{FF2B5EF4-FFF2-40B4-BE49-F238E27FC236}">
                <a16:creationId xmlns:a16="http://schemas.microsoft.com/office/drawing/2014/main" id="{B45929E4-1EBC-BC74-A730-1AF52100B6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6581" y="648782"/>
            <a:ext cx="4149437" cy="3079289"/>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0B6552CE-A5C3-02D1-3896-DA671DF205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4151122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07818" y="648782"/>
            <a:ext cx="8666018" cy="3826236"/>
          </a:xfrm>
        </p:spPr>
        <p:txBody>
          <a:bodyPr>
            <a:normAutofit/>
          </a:bodyPr>
          <a:lstStyle/>
          <a:p>
            <a:r>
              <a:rPr lang="en-US">
                <a:latin typeface="Aptos Display"/>
              </a:rPr>
              <a:t>Normalize each grouping to between 0 and 1</a:t>
            </a:r>
          </a:p>
          <a:p>
            <a:r>
              <a:rPr lang="en-US">
                <a:latin typeface="Aptos Display"/>
              </a:rPr>
              <a:t>Fill missing values</a:t>
            </a:r>
          </a:p>
          <a:p>
            <a:pPr lvl="1"/>
            <a:r>
              <a:rPr lang="en-US">
                <a:latin typeface="Aptos Display"/>
              </a:rPr>
              <a:t>Many covariates have mismatched time frame availability</a:t>
            </a:r>
          </a:p>
          <a:p>
            <a:pPr lvl="1"/>
            <a:r>
              <a:rPr lang="en-US">
                <a:latin typeface="Aptos Display"/>
              </a:rPr>
              <a:t>Dropping missing timesteps would lose too much data</a:t>
            </a:r>
          </a:p>
          <a:p>
            <a:pPr lvl="1"/>
            <a:r>
              <a:rPr lang="en-US">
                <a:latin typeface="Aptos Display"/>
              </a:rPr>
              <a:t>Constant fill values used to fill holes, plus binary flag variable</a:t>
            </a: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Preprocessing</a:t>
            </a:r>
          </a:p>
        </p:txBody>
      </p:sp>
      <p:sp>
        <p:nvSpPr>
          <p:cNvPr id="7" name="Slide Number Placeholder 6">
            <a:extLst>
              <a:ext uri="{FF2B5EF4-FFF2-40B4-BE49-F238E27FC236}">
                <a16:creationId xmlns:a16="http://schemas.microsoft.com/office/drawing/2014/main" id="{1C63E243-4F5C-206E-13EB-EB604B224B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spTree>
    <p:extLst>
      <p:ext uri="{BB962C8B-B14F-4D97-AF65-F5344CB8AC3E}">
        <p14:creationId xmlns:p14="http://schemas.microsoft.com/office/powerpoint/2010/main" val="3514354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07818" y="648782"/>
            <a:ext cx="8666018" cy="3826236"/>
          </a:xfrm>
        </p:spPr>
        <p:txBody>
          <a:bodyPr>
            <a:normAutofit/>
          </a:bodyPr>
          <a:lstStyle/>
          <a:p>
            <a:r>
              <a:rPr lang="en-US">
                <a:latin typeface="Aptos Display"/>
              </a:rPr>
              <a:t>All data grouped at monthly level</a:t>
            </a:r>
          </a:p>
          <a:p>
            <a:r>
              <a:rPr lang="en-US">
                <a:latin typeface="Aptos Display"/>
              </a:rPr>
              <a:t>Geographically grouped at both county and ADD levels</a:t>
            </a:r>
          </a:p>
          <a:p>
            <a:r>
              <a:rPr lang="en-US">
                <a:latin typeface="Aptos Display"/>
              </a:rPr>
              <a:t>All models support multivariate predictions</a:t>
            </a:r>
          </a:p>
          <a:p>
            <a:pPr lvl="1"/>
            <a:r>
              <a:rPr lang="en-US">
                <a:latin typeface="Aptos Display"/>
              </a:rPr>
              <a:t>Only one model is trained on all counties/ADDs</a:t>
            </a:r>
          </a:p>
          <a:p>
            <a:r>
              <a:rPr lang="en-US">
                <a:latin typeface="Aptos Display"/>
              </a:rPr>
              <a:t>10% holdout for test set</a:t>
            </a:r>
          </a:p>
          <a:p>
            <a:r>
              <a:rPr lang="en-US">
                <a:latin typeface="Aptos Display"/>
              </a:rPr>
              <a:t>Each covariate tested independently, as well as combinations</a:t>
            </a:r>
          </a:p>
          <a:p>
            <a:pPr lvl="1"/>
            <a:r>
              <a:rPr lang="en-US">
                <a:latin typeface="Aptos Display"/>
              </a:rPr>
              <a:t>Base covariates of month and season included in every run</a:t>
            </a: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Training</a:t>
            </a:r>
          </a:p>
        </p:txBody>
      </p:sp>
      <p:sp>
        <p:nvSpPr>
          <p:cNvPr id="7" name="Slide Number Placeholder 6">
            <a:extLst>
              <a:ext uri="{FF2B5EF4-FFF2-40B4-BE49-F238E27FC236}">
                <a16:creationId xmlns:a16="http://schemas.microsoft.com/office/drawing/2014/main" id="{3CDD218A-5347-264B-3D0D-5E0405EAE3D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Tree>
    <p:extLst>
      <p:ext uri="{BB962C8B-B14F-4D97-AF65-F5344CB8AC3E}">
        <p14:creationId xmlns:p14="http://schemas.microsoft.com/office/powerpoint/2010/main" val="4234602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07818" y="648782"/>
            <a:ext cx="8666018" cy="3826236"/>
          </a:xfrm>
        </p:spPr>
        <p:txBody>
          <a:bodyPr>
            <a:normAutofit/>
          </a:bodyPr>
          <a:lstStyle/>
          <a:p>
            <a:r>
              <a:rPr lang="en-US">
                <a:latin typeface="Aptos Display"/>
              </a:rPr>
              <a:t>Grouping at ADD level has consistently lower error than grouping at county level</a:t>
            </a:r>
          </a:p>
          <a:p>
            <a:pPr lvl="1"/>
            <a:r>
              <a:rPr lang="en-US">
                <a:latin typeface="Aptos Display"/>
              </a:rPr>
              <a:t>Less sparse data likely influences better predictions</a:t>
            </a: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Results- Grouping Comparison</a:t>
            </a:r>
          </a:p>
        </p:txBody>
      </p:sp>
      <p:graphicFrame>
        <p:nvGraphicFramePr>
          <p:cNvPr id="8" name="Table 7">
            <a:extLst>
              <a:ext uri="{FF2B5EF4-FFF2-40B4-BE49-F238E27FC236}">
                <a16:creationId xmlns:a16="http://schemas.microsoft.com/office/drawing/2014/main" id="{33EB89A8-00D9-702F-DCEC-3E971E445400}"/>
              </a:ext>
            </a:extLst>
          </p:cNvPr>
          <p:cNvGraphicFramePr>
            <a:graphicFrameLocks noGrp="1"/>
          </p:cNvGraphicFramePr>
          <p:nvPr>
            <p:extLst>
              <p:ext uri="{D42A27DB-BD31-4B8C-83A1-F6EECF244321}">
                <p14:modId xmlns:p14="http://schemas.microsoft.com/office/powerpoint/2010/main" val="371392668"/>
              </p:ext>
            </p:extLst>
          </p:nvPr>
        </p:nvGraphicFramePr>
        <p:xfrm>
          <a:off x="1285008" y="2225502"/>
          <a:ext cx="6573984" cy="1925320"/>
        </p:xfrm>
        <a:graphic>
          <a:graphicData uri="http://schemas.openxmlformats.org/drawingml/2006/table">
            <a:tbl>
              <a:tblPr firstRow="1" bandRow="1">
                <a:tableStyleId>{5C22544A-7EE6-4342-B048-85BDC9FD1C3A}</a:tableStyleId>
              </a:tblPr>
              <a:tblGrid>
                <a:gridCol w="1643496">
                  <a:extLst>
                    <a:ext uri="{9D8B030D-6E8A-4147-A177-3AD203B41FA5}">
                      <a16:colId xmlns:a16="http://schemas.microsoft.com/office/drawing/2014/main" val="2296119102"/>
                    </a:ext>
                  </a:extLst>
                </a:gridCol>
                <a:gridCol w="1643496">
                  <a:extLst>
                    <a:ext uri="{9D8B030D-6E8A-4147-A177-3AD203B41FA5}">
                      <a16:colId xmlns:a16="http://schemas.microsoft.com/office/drawing/2014/main" val="2933853065"/>
                    </a:ext>
                  </a:extLst>
                </a:gridCol>
                <a:gridCol w="1643496">
                  <a:extLst>
                    <a:ext uri="{9D8B030D-6E8A-4147-A177-3AD203B41FA5}">
                      <a16:colId xmlns:a16="http://schemas.microsoft.com/office/drawing/2014/main" val="960420266"/>
                    </a:ext>
                  </a:extLst>
                </a:gridCol>
                <a:gridCol w="1643496">
                  <a:extLst>
                    <a:ext uri="{9D8B030D-6E8A-4147-A177-3AD203B41FA5}">
                      <a16:colId xmlns:a16="http://schemas.microsoft.com/office/drawing/2014/main" val="3038515787"/>
                    </a:ext>
                  </a:extLst>
                </a:gridCol>
              </a:tblGrid>
              <a:tr h="367095">
                <a:tc>
                  <a:txBody>
                    <a:bodyPr/>
                    <a:lstStyle/>
                    <a:p>
                      <a:r>
                        <a:rPr lang="en-US"/>
                        <a:t>Model</a:t>
                      </a:r>
                    </a:p>
                  </a:txBody>
                  <a:tcPr/>
                </a:tc>
                <a:tc>
                  <a:txBody>
                    <a:bodyPr/>
                    <a:lstStyle/>
                    <a:p>
                      <a:r>
                        <a:rPr lang="en-US"/>
                        <a:t>Avg. RMSE (County Level)</a:t>
                      </a:r>
                    </a:p>
                  </a:txBody>
                  <a:tcPr/>
                </a:tc>
                <a:tc>
                  <a:txBody>
                    <a:bodyPr/>
                    <a:lstStyle/>
                    <a:p>
                      <a:r>
                        <a:rPr lang="en-US"/>
                        <a:t>Avg. RMSE</a:t>
                      </a:r>
                    </a:p>
                    <a:p>
                      <a:r>
                        <a:rPr lang="en-US"/>
                        <a:t>(ADD Level)</a:t>
                      </a:r>
                    </a:p>
                  </a:txBody>
                  <a:tcPr/>
                </a:tc>
                <a:tc>
                  <a:txBody>
                    <a:bodyPr/>
                    <a:lstStyle/>
                    <a:p>
                      <a:r>
                        <a:rPr lang="en-US"/>
                        <a:t>% Decrease in RMSE</a:t>
                      </a:r>
                    </a:p>
                  </a:txBody>
                  <a:tcPr/>
                </a:tc>
                <a:extLst>
                  <a:ext uri="{0D108BD9-81ED-4DB2-BD59-A6C34878D82A}">
                    <a16:rowId xmlns:a16="http://schemas.microsoft.com/office/drawing/2014/main" val="366599040"/>
                  </a:ext>
                </a:extLst>
              </a:tr>
              <a:tr h="370840">
                <a:tc>
                  <a:txBody>
                    <a:bodyPr/>
                    <a:lstStyle/>
                    <a:p>
                      <a:r>
                        <a:rPr lang="en-US"/>
                        <a:t>N-Linear</a:t>
                      </a:r>
                    </a:p>
                  </a:txBody>
                  <a:tcPr/>
                </a:tc>
                <a:tc>
                  <a:txBody>
                    <a:bodyPr/>
                    <a:lstStyle/>
                    <a:p>
                      <a:r>
                        <a:rPr lang="en-US"/>
                        <a:t>0.1864</a:t>
                      </a:r>
                    </a:p>
                  </a:txBody>
                  <a:tcPr/>
                </a:tc>
                <a:tc>
                  <a:txBody>
                    <a:bodyPr/>
                    <a:lstStyle/>
                    <a:p>
                      <a:r>
                        <a:rPr lang="en-US"/>
                        <a:t>0.1384</a:t>
                      </a:r>
                    </a:p>
                  </a:txBody>
                  <a:tcPr/>
                </a:tc>
                <a:tc>
                  <a:txBody>
                    <a:bodyPr/>
                    <a:lstStyle/>
                    <a:p>
                      <a:r>
                        <a:rPr lang="en-US"/>
                        <a:t>25.75%</a:t>
                      </a:r>
                    </a:p>
                  </a:txBody>
                  <a:tcPr/>
                </a:tc>
                <a:extLst>
                  <a:ext uri="{0D108BD9-81ED-4DB2-BD59-A6C34878D82A}">
                    <a16:rowId xmlns:a16="http://schemas.microsoft.com/office/drawing/2014/main" val="176654984"/>
                  </a:ext>
                </a:extLst>
              </a:tr>
              <a:tr h="370840">
                <a:tc>
                  <a:txBody>
                    <a:bodyPr/>
                    <a:lstStyle/>
                    <a:p>
                      <a:r>
                        <a:rPr lang="en-US"/>
                        <a:t>Gradient Boosting Regression</a:t>
                      </a:r>
                    </a:p>
                  </a:txBody>
                  <a:tcPr/>
                </a:tc>
                <a:tc>
                  <a:txBody>
                    <a:bodyPr/>
                    <a:lstStyle/>
                    <a:p>
                      <a:r>
                        <a:rPr lang="en-US"/>
                        <a:t>0.1961</a:t>
                      </a:r>
                    </a:p>
                  </a:txBody>
                  <a:tcPr/>
                </a:tc>
                <a:tc>
                  <a:txBody>
                    <a:bodyPr/>
                    <a:lstStyle/>
                    <a:p>
                      <a:r>
                        <a:rPr lang="en-US"/>
                        <a:t>0.1685</a:t>
                      </a:r>
                    </a:p>
                  </a:txBody>
                  <a:tcPr/>
                </a:tc>
                <a:tc>
                  <a:txBody>
                    <a:bodyPr/>
                    <a:lstStyle/>
                    <a:p>
                      <a:r>
                        <a:rPr lang="en-US"/>
                        <a:t>14.07%</a:t>
                      </a:r>
                    </a:p>
                  </a:txBody>
                  <a:tcPr/>
                </a:tc>
                <a:extLst>
                  <a:ext uri="{0D108BD9-81ED-4DB2-BD59-A6C34878D82A}">
                    <a16:rowId xmlns:a16="http://schemas.microsoft.com/office/drawing/2014/main" val="2115384955"/>
                  </a:ext>
                </a:extLst>
              </a:tr>
              <a:tr h="370840">
                <a:tc>
                  <a:txBody>
                    <a:bodyPr/>
                    <a:lstStyle/>
                    <a:p>
                      <a:r>
                        <a:rPr lang="en-US"/>
                        <a:t>Temporal Fusion Transformer</a:t>
                      </a:r>
                    </a:p>
                  </a:txBody>
                  <a:tcPr/>
                </a:tc>
                <a:tc>
                  <a:txBody>
                    <a:bodyPr/>
                    <a:lstStyle/>
                    <a:p>
                      <a:r>
                        <a:rPr lang="en-US"/>
                        <a:t>0.2616</a:t>
                      </a:r>
                    </a:p>
                  </a:txBody>
                  <a:tcPr/>
                </a:tc>
                <a:tc>
                  <a:txBody>
                    <a:bodyPr/>
                    <a:lstStyle/>
                    <a:p>
                      <a:r>
                        <a:rPr lang="en-US"/>
                        <a:t>0.2154</a:t>
                      </a:r>
                    </a:p>
                  </a:txBody>
                  <a:tcPr/>
                </a:tc>
                <a:tc>
                  <a:txBody>
                    <a:bodyPr/>
                    <a:lstStyle/>
                    <a:p>
                      <a:r>
                        <a:rPr lang="en-US"/>
                        <a:t>17.66%</a:t>
                      </a:r>
                    </a:p>
                  </a:txBody>
                  <a:tcPr/>
                </a:tc>
                <a:extLst>
                  <a:ext uri="{0D108BD9-81ED-4DB2-BD59-A6C34878D82A}">
                    <a16:rowId xmlns:a16="http://schemas.microsoft.com/office/drawing/2014/main" val="4016317306"/>
                  </a:ext>
                </a:extLst>
              </a:tr>
            </a:tbl>
          </a:graphicData>
        </a:graphic>
      </p:graphicFrame>
      <p:sp>
        <p:nvSpPr>
          <p:cNvPr id="7" name="Slide Number Placeholder 6">
            <a:extLst>
              <a:ext uri="{FF2B5EF4-FFF2-40B4-BE49-F238E27FC236}">
                <a16:creationId xmlns:a16="http://schemas.microsoft.com/office/drawing/2014/main" id="{7424A412-8C54-A39D-0EC8-887F8604FA2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Tree>
    <p:extLst>
      <p:ext uri="{BB962C8B-B14F-4D97-AF65-F5344CB8AC3E}">
        <p14:creationId xmlns:p14="http://schemas.microsoft.com/office/powerpoint/2010/main" val="2638399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07818" y="648782"/>
            <a:ext cx="8666018" cy="3826236"/>
          </a:xfrm>
        </p:spPr>
        <p:txBody>
          <a:bodyPr>
            <a:normAutofit/>
          </a:bodyPr>
          <a:lstStyle/>
          <a:p>
            <a:r>
              <a:rPr lang="en-US">
                <a:latin typeface="Aptos Display"/>
              </a:rPr>
              <a:t>N-Linear model performs the best overall</a:t>
            </a:r>
          </a:p>
          <a:p>
            <a:pPr lvl="1"/>
            <a:r>
              <a:rPr lang="en-US">
                <a:latin typeface="Aptos Display"/>
              </a:rPr>
              <a:t>TFT may be too complex for relatively small dataset</a:t>
            </a:r>
          </a:p>
          <a:p>
            <a:pPr lvl="1"/>
            <a:r>
              <a:rPr lang="en-US">
                <a:latin typeface="Aptos Display"/>
              </a:rPr>
              <a:t>N-Linear strikes balance between complexity and generalizability</a:t>
            </a: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Results- Model Comparison</a:t>
            </a:r>
          </a:p>
        </p:txBody>
      </p:sp>
      <p:graphicFrame>
        <p:nvGraphicFramePr>
          <p:cNvPr id="7" name="Table 6">
            <a:extLst>
              <a:ext uri="{FF2B5EF4-FFF2-40B4-BE49-F238E27FC236}">
                <a16:creationId xmlns:a16="http://schemas.microsoft.com/office/drawing/2014/main" id="{4335D229-52B1-AF31-D528-D57A7570263B}"/>
              </a:ext>
            </a:extLst>
          </p:cNvPr>
          <p:cNvGraphicFramePr>
            <a:graphicFrameLocks noGrp="1"/>
          </p:cNvGraphicFramePr>
          <p:nvPr>
            <p:extLst>
              <p:ext uri="{D42A27DB-BD31-4B8C-83A1-F6EECF244321}">
                <p14:modId xmlns:p14="http://schemas.microsoft.com/office/powerpoint/2010/main" val="2575597164"/>
              </p:ext>
            </p:extLst>
          </p:nvPr>
        </p:nvGraphicFramePr>
        <p:xfrm>
          <a:off x="304800" y="2339108"/>
          <a:ext cx="8534400" cy="1925320"/>
        </p:xfrm>
        <a:graphic>
          <a:graphicData uri="http://schemas.openxmlformats.org/drawingml/2006/table">
            <a:tbl>
              <a:tblPr firstRow="1" bandRow="1">
                <a:tableStyleId>{5C22544A-7EE6-4342-B048-85BDC9FD1C3A}</a:tableStyleId>
              </a:tblPr>
              <a:tblGrid>
                <a:gridCol w="1706880">
                  <a:extLst>
                    <a:ext uri="{9D8B030D-6E8A-4147-A177-3AD203B41FA5}">
                      <a16:colId xmlns:a16="http://schemas.microsoft.com/office/drawing/2014/main" val="2296119102"/>
                    </a:ext>
                  </a:extLst>
                </a:gridCol>
                <a:gridCol w="1706880">
                  <a:extLst>
                    <a:ext uri="{9D8B030D-6E8A-4147-A177-3AD203B41FA5}">
                      <a16:colId xmlns:a16="http://schemas.microsoft.com/office/drawing/2014/main" val="2933853065"/>
                    </a:ext>
                  </a:extLst>
                </a:gridCol>
                <a:gridCol w="1706880">
                  <a:extLst>
                    <a:ext uri="{9D8B030D-6E8A-4147-A177-3AD203B41FA5}">
                      <a16:colId xmlns:a16="http://schemas.microsoft.com/office/drawing/2014/main" val="960420266"/>
                    </a:ext>
                  </a:extLst>
                </a:gridCol>
                <a:gridCol w="1706880">
                  <a:extLst>
                    <a:ext uri="{9D8B030D-6E8A-4147-A177-3AD203B41FA5}">
                      <a16:colId xmlns:a16="http://schemas.microsoft.com/office/drawing/2014/main" val="3038515787"/>
                    </a:ext>
                  </a:extLst>
                </a:gridCol>
                <a:gridCol w="1706880">
                  <a:extLst>
                    <a:ext uri="{9D8B030D-6E8A-4147-A177-3AD203B41FA5}">
                      <a16:colId xmlns:a16="http://schemas.microsoft.com/office/drawing/2014/main" val="624425698"/>
                    </a:ext>
                  </a:extLst>
                </a:gridCol>
              </a:tblGrid>
              <a:tr h="367095">
                <a:tc>
                  <a:txBody>
                    <a:bodyPr/>
                    <a:lstStyle/>
                    <a:p>
                      <a:r>
                        <a:rPr lang="en-US"/>
                        <a:t>Model</a:t>
                      </a:r>
                    </a:p>
                  </a:txBody>
                  <a:tcPr/>
                </a:tc>
                <a:tc>
                  <a:txBody>
                    <a:bodyPr/>
                    <a:lstStyle/>
                    <a:p>
                      <a:r>
                        <a:rPr lang="en-US"/>
                        <a:t>Avg. RMSE (County Level)</a:t>
                      </a:r>
                    </a:p>
                  </a:txBody>
                  <a:tcPr/>
                </a:tc>
                <a:tc>
                  <a:txBody>
                    <a:bodyPr/>
                    <a:lstStyle/>
                    <a:p>
                      <a:r>
                        <a:rPr lang="en-US"/>
                        <a:t>Avg. RMSE</a:t>
                      </a:r>
                    </a:p>
                    <a:p>
                      <a:r>
                        <a:rPr lang="en-US"/>
                        <a:t>(ADD Level)</a:t>
                      </a:r>
                    </a:p>
                  </a:txBody>
                  <a:tcPr/>
                </a:tc>
                <a:tc>
                  <a:txBody>
                    <a:bodyPr/>
                    <a:lstStyle/>
                    <a:p>
                      <a:r>
                        <a:rPr lang="en-US"/>
                        <a:t>Best RMSE (County Level)</a:t>
                      </a:r>
                    </a:p>
                  </a:txBody>
                  <a:tcPr/>
                </a:tc>
                <a:tc>
                  <a:txBody>
                    <a:bodyPr/>
                    <a:lstStyle/>
                    <a:p>
                      <a:r>
                        <a:rPr lang="en-US"/>
                        <a:t>Best RMSE </a:t>
                      </a:r>
                    </a:p>
                    <a:p>
                      <a:r>
                        <a:rPr lang="en-US"/>
                        <a:t>(ADD Level)</a:t>
                      </a:r>
                    </a:p>
                  </a:txBody>
                  <a:tcPr/>
                </a:tc>
                <a:extLst>
                  <a:ext uri="{0D108BD9-81ED-4DB2-BD59-A6C34878D82A}">
                    <a16:rowId xmlns:a16="http://schemas.microsoft.com/office/drawing/2014/main" val="366599040"/>
                  </a:ext>
                </a:extLst>
              </a:tr>
              <a:tr h="370840">
                <a:tc>
                  <a:txBody>
                    <a:bodyPr/>
                    <a:lstStyle/>
                    <a:p>
                      <a:r>
                        <a:rPr lang="en-US"/>
                        <a:t>N-Linear</a:t>
                      </a:r>
                    </a:p>
                  </a:txBody>
                  <a:tcPr/>
                </a:tc>
                <a:tc>
                  <a:txBody>
                    <a:bodyPr/>
                    <a:lstStyle/>
                    <a:p>
                      <a:r>
                        <a:rPr lang="en-US"/>
                        <a:t>0.1864</a:t>
                      </a:r>
                    </a:p>
                  </a:txBody>
                  <a:tcPr/>
                </a:tc>
                <a:tc>
                  <a:txBody>
                    <a:bodyPr/>
                    <a:lstStyle/>
                    <a:p>
                      <a:r>
                        <a:rPr lang="en-US"/>
                        <a:t>0.1384</a:t>
                      </a:r>
                    </a:p>
                  </a:txBody>
                  <a:tcPr/>
                </a:tc>
                <a:tc>
                  <a:txBody>
                    <a:bodyPr/>
                    <a:lstStyle/>
                    <a:p>
                      <a:r>
                        <a:rPr lang="en-US"/>
                        <a:t>0.1729</a:t>
                      </a:r>
                    </a:p>
                  </a:txBody>
                  <a:tcPr/>
                </a:tc>
                <a:tc>
                  <a:txBody>
                    <a:bodyPr/>
                    <a:lstStyle/>
                    <a:p>
                      <a:r>
                        <a:rPr lang="en-US"/>
                        <a:t>0.1202</a:t>
                      </a:r>
                    </a:p>
                  </a:txBody>
                  <a:tcPr/>
                </a:tc>
                <a:extLst>
                  <a:ext uri="{0D108BD9-81ED-4DB2-BD59-A6C34878D82A}">
                    <a16:rowId xmlns:a16="http://schemas.microsoft.com/office/drawing/2014/main" val="176654984"/>
                  </a:ext>
                </a:extLst>
              </a:tr>
              <a:tr h="370840">
                <a:tc>
                  <a:txBody>
                    <a:bodyPr/>
                    <a:lstStyle/>
                    <a:p>
                      <a:r>
                        <a:rPr lang="en-US"/>
                        <a:t>Gradient Boosting Regression</a:t>
                      </a:r>
                    </a:p>
                  </a:txBody>
                  <a:tcPr/>
                </a:tc>
                <a:tc>
                  <a:txBody>
                    <a:bodyPr/>
                    <a:lstStyle/>
                    <a:p>
                      <a:r>
                        <a:rPr lang="en-US"/>
                        <a:t>0.1961</a:t>
                      </a:r>
                    </a:p>
                  </a:txBody>
                  <a:tcPr/>
                </a:tc>
                <a:tc>
                  <a:txBody>
                    <a:bodyPr/>
                    <a:lstStyle/>
                    <a:p>
                      <a:r>
                        <a:rPr lang="en-US"/>
                        <a:t>0.1685</a:t>
                      </a:r>
                    </a:p>
                  </a:txBody>
                  <a:tcPr/>
                </a:tc>
                <a:tc>
                  <a:txBody>
                    <a:bodyPr/>
                    <a:lstStyle/>
                    <a:p>
                      <a:r>
                        <a:rPr lang="en-US"/>
                        <a:t>0.1792</a:t>
                      </a:r>
                    </a:p>
                  </a:txBody>
                  <a:tcPr/>
                </a:tc>
                <a:tc>
                  <a:txBody>
                    <a:bodyPr/>
                    <a:lstStyle/>
                    <a:p>
                      <a:r>
                        <a:rPr lang="en-US"/>
                        <a:t>0.1394</a:t>
                      </a:r>
                    </a:p>
                  </a:txBody>
                  <a:tcPr/>
                </a:tc>
                <a:extLst>
                  <a:ext uri="{0D108BD9-81ED-4DB2-BD59-A6C34878D82A}">
                    <a16:rowId xmlns:a16="http://schemas.microsoft.com/office/drawing/2014/main" val="2115384955"/>
                  </a:ext>
                </a:extLst>
              </a:tr>
              <a:tr h="370840">
                <a:tc>
                  <a:txBody>
                    <a:bodyPr/>
                    <a:lstStyle/>
                    <a:p>
                      <a:r>
                        <a:rPr lang="en-US"/>
                        <a:t>Temporal Fusion Transformer</a:t>
                      </a:r>
                    </a:p>
                  </a:txBody>
                  <a:tcPr/>
                </a:tc>
                <a:tc>
                  <a:txBody>
                    <a:bodyPr/>
                    <a:lstStyle/>
                    <a:p>
                      <a:r>
                        <a:rPr lang="en-US"/>
                        <a:t>0.2616</a:t>
                      </a:r>
                    </a:p>
                  </a:txBody>
                  <a:tcPr/>
                </a:tc>
                <a:tc>
                  <a:txBody>
                    <a:bodyPr/>
                    <a:lstStyle/>
                    <a:p>
                      <a:r>
                        <a:rPr lang="en-US"/>
                        <a:t>0.2154</a:t>
                      </a:r>
                    </a:p>
                  </a:txBody>
                  <a:tcPr/>
                </a:tc>
                <a:tc>
                  <a:txBody>
                    <a:bodyPr/>
                    <a:lstStyle/>
                    <a:p>
                      <a:r>
                        <a:rPr lang="en-US"/>
                        <a:t>0.2418</a:t>
                      </a:r>
                    </a:p>
                  </a:txBody>
                  <a:tcPr/>
                </a:tc>
                <a:tc>
                  <a:txBody>
                    <a:bodyPr/>
                    <a:lstStyle/>
                    <a:p>
                      <a:r>
                        <a:rPr lang="en-US"/>
                        <a:t>0.1878</a:t>
                      </a:r>
                    </a:p>
                  </a:txBody>
                  <a:tcPr/>
                </a:tc>
                <a:extLst>
                  <a:ext uri="{0D108BD9-81ED-4DB2-BD59-A6C34878D82A}">
                    <a16:rowId xmlns:a16="http://schemas.microsoft.com/office/drawing/2014/main" val="4016317306"/>
                  </a:ext>
                </a:extLst>
              </a:tr>
            </a:tbl>
          </a:graphicData>
        </a:graphic>
      </p:graphicFrame>
      <p:sp>
        <p:nvSpPr>
          <p:cNvPr id="8" name="Slide Number Placeholder 7">
            <a:extLst>
              <a:ext uri="{FF2B5EF4-FFF2-40B4-BE49-F238E27FC236}">
                <a16:creationId xmlns:a16="http://schemas.microsoft.com/office/drawing/2014/main" id="{E9CAD072-D164-0FB4-2F89-A6C29F3E05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Tree>
    <p:extLst>
      <p:ext uri="{BB962C8B-B14F-4D97-AF65-F5344CB8AC3E}">
        <p14:creationId xmlns:p14="http://schemas.microsoft.com/office/powerpoint/2010/main" val="3677349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110836" y="549774"/>
            <a:ext cx="2729346" cy="4059751"/>
          </a:xfrm>
        </p:spPr>
        <p:txBody>
          <a:bodyPr>
            <a:normAutofit/>
          </a:bodyPr>
          <a:lstStyle/>
          <a:p>
            <a:r>
              <a:rPr lang="en-US">
                <a:latin typeface="Aptos Display"/>
              </a:rPr>
              <a:t>Most useful covariates overall are drug seizures, Medicaid, and Naloxone</a:t>
            </a:r>
          </a:p>
          <a:p>
            <a:pPr lvl="1"/>
            <a:r>
              <a:rPr lang="en-US">
                <a:latin typeface="Aptos Display"/>
              </a:rPr>
              <a:t>Some more impactful at ADD level (Naloxone, drug seizures)</a:t>
            </a:r>
          </a:p>
          <a:p>
            <a:pPr lvl="1"/>
            <a:r>
              <a:rPr lang="en-US">
                <a:latin typeface="Aptos Display"/>
              </a:rPr>
              <a:t>Some more impactful at county level (SDOH, related groupings)</a:t>
            </a: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Results- Covariate Comparison</a:t>
            </a:r>
          </a:p>
        </p:txBody>
      </p:sp>
      <p:graphicFrame>
        <p:nvGraphicFramePr>
          <p:cNvPr id="8" name="Table 7">
            <a:extLst>
              <a:ext uri="{FF2B5EF4-FFF2-40B4-BE49-F238E27FC236}">
                <a16:creationId xmlns:a16="http://schemas.microsoft.com/office/drawing/2014/main" id="{0396347B-43A6-038A-0716-28A4E25CC1FE}"/>
              </a:ext>
            </a:extLst>
          </p:cNvPr>
          <p:cNvGraphicFramePr>
            <a:graphicFrameLocks noGrp="1"/>
          </p:cNvGraphicFramePr>
          <p:nvPr>
            <p:extLst>
              <p:ext uri="{D42A27DB-BD31-4B8C-83A1-F6EECF244321}">
                <p14:modId xmlns:p14="http://schemas.microsoft.com/office/powerpoint/2010/main" val="3488654976"/>
              </p:ext>
            </p:extLst>
          </p:nvPr>
        </p:nvGraphicFramePr>
        <p:xfrm>
          <a:off x="2937164" y="819460"/>
          <a:ext cx="6096000" cy="34848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4198300461"/>
                    </a:ext>
                  </a:extLst>
                </a:gridCol>
                <a:gridCol w="2032000">
                  <a:extLst>
                    <a:ext uri="{9D8B030D-6E8A-4147-A177-3AD203B41FA5}">
                      <a16:colId xmlns:a16="http://schemas.microsoft.com/office/drawing/2014/main" val="200321370"/>
                    </a:ext>
                  </a:extLst>
                </a:gridCol>
                <a:gridCol w="2032000">
                  <a:extLst>
                    <a:ext uri="{9D8B030D-6E8A-4147-A177-3AD203B41FA5}">
                      <a16:colId xmlns:a16="http://schemas.microsoft.com/office/drawing/2014/main" val="3406686827"/>
                    </a:ext>
                  </a:extLst>
                </a:gridCol>
              </a:tblGrid>
              <a:tr h="370840">
                <a:tc>
                  <a:txBody>
                    <a:bodyPr/>
                    <a:lstStyle/>
                    <a:p>
                      <a:r>
                        <a:rPr lang="en-US"/>
                        <a:t>Covariate</a:t>
                      </a:r>
                    </a:p>
                  </a:txBody>
                  <a:tcPr/>
                </a:tc>
                <a:tc>
                  <a:txBody>
                    <a:bodyPr/>
                    <a:lstStyle/>
                    <a:p>
                      <a:r>
                        <a:rPr lang="en-US"/>
                        <a:t>Avg. RMSE (County Level)</a:t>
                      </a:r>
                    </a:p>
                  </a:txBody>
                  <a:tcPr/>
                </a:tc>
                <a:tc>
                  <a:txBody>
                    <a:bodyPr/>
                    <a:lstStyle/>
                    <a:p>
                      <a:r>
                        <a:rPr lang="en-US"/>
                        <a:t>Avg. RMSE (ADD Level)</a:t>
                      </a:r>
                    </a:p>
                  </a:txBody>
                  <a:tcPr/>
                </a:tc>
                <a:extLst>
                  <a:ext uri="{0D108BD9-81ED-4DB2-BD59-A6C34878D82A}">
                    <a16:rowId xmlns:a16="http://schemas.microsoft.com/office/drawing/2014/main" val="1574955883"/>
                  </a:ext>
                </a:extLst>
              </a:tr>
              <a:tr h="370840">
                <a:tc>
                  <a:txBody>
                    <a:bodyPr/>
                    <a:lstStyle/>
                    <a:p>
                      <a:r>
                        <a:rPr lang="en-US"/>
                        <a:t>Base</a:t>
                      </a:r>
                    </a:p>
                  </a:txBody>
                  <a:tcPr/>
                </a:tc>
                <a:tc>
                  <a:txBody>
                    <a:bodyPr/>
                    <a:lstStyle/>
                    <a:p>
                      <a:r>
                        <a:rPr lang="en-US"/>
                        <a:t>0.2172</a:t>
                      </a:r>
                    </a:p>
                  </a:txBody>
                  <a:tcPr/>
                </a:tc>
                <a:tc>
                  <a:txBody>
                    <a:bodyPr/>
                    <a:lstStyle/>
                    <a:p>
                      <a:r>
                        <a:rPr lang="en-US"/>
                        <a:t>0.1751</a:t>
                      </a:r>
                    </a:p>
                  </a:txBody>
                  <a:tcPr/>
                </a:tc>
                <a:extLst>
                  <a:ext uri="{0D108BD9-81ED-4DB2-BD59-A6C34878D82A}">
                    <a16:rowId xmlns:a16="http://schemas.microsoft.com/office/drawing/2014/main" val="1758847309"/>
                  </a:ext>
                </a:extLst>
              </a:tr>
              <a:tr h="370840">
                <a:tc>
                  <a:txBody>
                    <a:bodyPr/>
                    <a:lstStyle/>
                    <a:p>
                      <a:r>
                        <a:rPr lang="en-US"/>
                        <a:t>Weather</a:t>
                      </a:r>
                    </a:p>
                  </a:txBody>
                  <a:tcPr/>
                </a:tc>
                <a:tc>
                  <a:txBody>
                    <a:bodyPr/>
                    <a:lstStyle/>
                    <a:p>
                      <a:r>
                        <a:rPr lang="en-US"/>
                        <a:t>0.2164</a:t>
                      </a:r>
                    </a:p>
                  </a:txBody>
                  <a:tcPr/>
                </a:tc>
                <a:tc>
                  <a:txBody>
                    <a:bodyPr/>
                    <a:lstStyle/>
                    <a:p>
                      <a:r>
                        <a:rPr lang="en-US"/>
                        <a:t>0.1773</a:t>
                      </a:r>
                    </a:p>
                  </a:txBody>
                  <a:tcPr/>
                </a:tc>
                <a:extLst>
                  <a:ext uri="{0D108BD9-81ED-4DB2-BD59-A6C34878D82A}">
                    <a16:rowId xmlns:a16="http://schemas.microsoft.com/office/drawing/2014/main" val="921233660"/>
                  </a:ext>
                </a:extLst>
              </a:tr>
              <a:tr h="370840">
                <a:tc>
                  <a:txBody>
                    <a:bodyPr/>
                    <a:lstStyle/>
                    <a:p>
                      <a:r>
                        <a:rPr lang="en-US"/>
                        <a:t>Drug Seizures</a:t>
                      </a:r>
                    </a:p>
                  </a:txBody>
                  <a:tcPr/>
                </a:tc>
                <a:tc>
                  <a:txBody>
                    <a:bodyPr/>
                    <a:lstStyle/>
                    <a:p>
                      <a:r>
                        <a:rPr lang="en-US"/>
                        <a:t>0.2085</a:t>
                      </a:r>
                    </a:p>
                  </a:txBody>
                  <a:tcPr/>
                </a:tc>
                <a:tc>
                  <a:txBody>
                    <a:bodyPr/>
                    <a:lstStyle/>
                    <a:p>
                      <a:r>
                        <a:rPr lang="en-US"/>
                        <a:t>0.1641</a:t>
                      </a:r>
                    </a:p>
                  </a:txBody>
                  <a:tcPr/>
                </a:tc>
                <a:extLst>
                  <a:ext uri="{0D108BD9-81ED-4DB2-BD59-A6C34878D82A}">
                    <a16:rowId xmlns:a16="http://schemas.microsoft.com/office/drawing/2014/main" val="607558535"/>
                  </a:ext>
                </a:extLst>
              </a:tr>
              <a:tr h="370840">
                <a:tc>
                  <a:txBody>
                    <a:bodyPr/>
                    <a:lstStyle/>
                    <a:p>
                      <a:r>
                        <a:rPr lang="en-US"/>
                        <a:t>SDOH</a:t>
                      </a:r>
                    </a:p>
                  </a:txBody>
                  <a:tcPr/>
                </a:tc>
                <a:tc>
                  <a:txBody>
                    <a:bodyPr/>
                    <a:lstStyle/>
                    <a:p>
                      <a:r>
                        <a:rPr lang="en-US"/>
                        <a:t>0.2120</a:t>
                      </a:r>
                    </a:p>
                  </a:txBody>
                  <a:tcPr/>
                </a:tc>
                <a:tc>
                  <a:txBody>
                    <a:bodyPr/>
                    <a:lstStyle/>
                    <a:p>
                      <a:r>
                        <a:rPr lang="en-US"/>
                        <a:t>0.2014</a:t>
                      </a:r>
                    </a:p>
                  </a:txBody>
                  <a:tcPr/>
                </a:tc>
                <a:extLst>
                  <a:ext uri="{0D108BD9-81ED-4DB2-BD59-A6C34878D82A}">
                    <a16:rowId xmlns:a16="http://schemas.microsoft.com/office/drawing/2014/main" val="837533031"/>
                  </a:ext>
                </a:extLst>
              </a:tr>
              <a:tr h="370840">
                <a:tc>
                  <a:txBody>
                    <a:bodyPr/>
                    <a:lstStyle/>
                    <a:p>
                      <a:r>
                        <a:rPr lang="en-US"/>
                        <a:t>Medicaid</a:t>
                      </a:r>
                    </a:p>
                  </a:txBody>
                  <a:tcPr/>
                </a:tc>
                <a:tc>
                  <a:txBody>
                    <a:bodyPr/>
                    <a:lstStyle/>
                    <a:p>
                      <a:r>
                        <a:rPr lang="en-US"/>
                        <a:t>0.2059</a:t>
                      </a:r>
                    </a:p>
                  </a:txBody>
                  <a:tcPr/>
                </a:tc>
                <a:tc>
                  <a:txBody>
                    <a:bodyPr/>
                    <a:lstStyle/>
                    <a:p>
                      <a:r>
                        <a:rPr lang="en-US"/>
                        <a:t>0.1744</a:t>
                      </a:r>
                    </a:p>
                  </a:txBody>
                  <a:tcPr/>
                </a:tc>
                <a:extLst>
                  <a:ext uri="{0D108BD9-81ED-4DB2-BD59-A6C34878D82A}">
                    <a16:rowId xmlns:a16="http://schemas.microsoft.com/office/drawing/2014/main" val="441730928"/>
                  </a:ext>
                </a:extLst>
              </a:tr>
              <a:tr h="370840">
                <a:tc>
                  <a:txBody>
                    <a:bodyPr/>
                    <a:lstStyle/>
                    <a:p>
                      <a:r>
                        <a:rPr lang="en-US"/>
                        <a:t>Intake</a:t>
                      </a:r>
                    </a:p>
                  </a:txBody>
                  <a:tcPr/>
                </a:tc>
                <a:tc>
                  <a:txBody>
                    <a:bodyPr/>
                    <a:lstStyle/>
                    <a:p>
                      <a:r>
                        <a:rPr lang="en-US"/>
                        <a:t>0.2101</a:t>
                      </a:r>
                    </a:p>
                  </a:txBody>
                  <a:tcPr/>
                </a:tc>
                <a:tc>
                  <a:txBody>
                    <a:bodyPr/>
                    <a:lstStyle/>
                    <a:p>
                      <a:r>
                        <a:rPr lang="en-US"/>
                        <a:t>0.1770</a:t>
                      </a:r>
                    </a:p>
                  </a:txBody>
                  <a:tcPr/>
                </a:tc>
                <a:extLst>
                  <a:ext uri="{0D108BD9-81ED-4DB2-BD59-A6C34878D82A}">
                    <a16:rowId xmlns:a16="http://schemas.microsoft.com/office/drawing/2014/main" val="3837785894"/>
                  </a:ext>
                </a:extLst>
              </a:tr>
              <a:tr h="370840">
                <a:tc>
                  <a:txBody>
                    <a:bodyPr/>
                    <a:lstStyle/>
                    <a:p>
                      <a:r>
                        <a:rPr lang="en-US"/>
                        <a:t>Naloxone</a:t>
                      </a:r>
                    </a:p>
                  </a:txBody>
                  <a:tcPr/>
                </a:tc>
                <a:tc>
                  <a:txBody>
                    <a:bodyPr/>
                    <a:lstStyle/>
                    <a:p>
                      <a:r>
                        <a:rPr lang="en-US"/>
                        <a:t>0.2398</a:t>
                      </a:r>
                    </a:p>
                  </a:txBody>
                  <a:tcPr/>
                </a:tc>
                <a:tc>
                  <a:txBody>
                    <a:bodyPr/>
                    <a:lstStyle/>
                    <a:p>
                      <a:r>
                        <a:rPr lang="en-US"/>
                        <a:t>0.1656</a:t>
                      </a:r>
                    </a:p>
                  </a:txBody>
                  <a:tcPr/>
                </a:tc>
                <a:extLst>
                  <a:ext uri="{0D108BD9-81ED-4DB2-BD59-A6C34878D82A}">
                    <a16:rowId xmlns:a16="http://schemas.microsoft.com/office/drawing/2014/main" val="2286487453"/>
                  </a:ext>
                </a:extLst>
              </a:tr>
              <a:tr h="370840">
                <a:tc>
                  <a:txBody>
                    <a:bodyPr/>
                    <a:lstStyle/>
                    <a:p>
                      <a:r>
                        <a:rPr lang="en-US"/>
                        <a:t>Related Groupings</a:t>
                      </a:r>
                    </a:p>
                  </a:txBody>
                  <a:tcPr/>
                </a:tc>
                <a:tc>
                  <a:txBody>
                    <a:bodyPr/>
                    <a:lstStyle/>
                    <a:p>
                      <a:r>
                        <a:rPr lang="en-US"/>
                        <a:t>0.2077</a:t>
                      </a:r>
                    </a:p>
                  </a:txBody>
                  <a:tcPr/>
                </a:tc>
                <a:tc>
                  <a:txBody>
                    <a:bodyPr/>
                    <a:lstStyle/>
                    <a:p>
                      <a:r>
                        <a:rPr lang="en-US"/>
                        <a:t>0.1793</a:t>
                      </a:r>
                    </a:p>
                  </a:txBody>
                  <a:tcPr/>
                </a:tc>
                <a:extLst>
                  <a:ext uri="{0D108BD9-81ED-4DB2-BD59-A6C34878D82A}">
                    <a16:rowId xmlns:a16="http://schemas.microsoft.com/office/drawing/2014/main" val="3801918884"/>
                  </a:ext>
                </a:extLst>
              </a:tr>
            </a:tbl>
          </a:graphicData>
        </a:graphic>
      </p:graphicFrame>
      <p:sp>
        <p:nvSpPr>
          <p:cNvPr id="7" name="Slide Number Placeholder 6">
            <a:extLst>
              <a:ext uri="{FF2B5EF4-FFF2-40B4-BE49-F238E27FC236}">
                <a16:creationId xmlns:a16="http://schemas.microsoft.com/office/drawing/2014/main" id="{0FB9F931-E394-55E7-DF2B-4DA8285CC1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spTree>
    <p:extLst>
      <p:ext uri="{BB962C8B-B14F-4D97-AF65-F5344CB8AC3E}">
        <p14:creationId xmlns:p14="http://schemas.microsoft.com/office/powerpoint/2010/main" val="561708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07818" y="648782"/>
            <a:ext cx="8666018" cy="3826236"/>
          </a:xfrm>
        </p:spPr>
        <p:txBody>
          <a:bodyPr>
            <a:normAutofit/>
          </a:bodyPr>
          <a:lstStyle/>
          <a:p>
            <a:r>
              <a:rPr lang="en-US">
                <a:latin typeface="Aptos Display"/>
              </a:rPr>
              <a:t>After each covariate was tested independently, combinations of best choices were tried to maximize accuracy</a:t>
            </a:r>
          </a:p>
          <a:p>
            <a:pPr lvl="1"/>
            <a:r>
              <a:rPr lang="en-US">
                <a:latin typeface="Aptos Display"/>
              </a:rPr>
              <a:t>Too many covariates will typically worsen performance</a:t>
            </a: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Results- Best Performers</a:t>
            </a:r>
          </a:p>
        </p:txBody>
      </p:sp>
      <p:graphicFrame>
        <p:nvGraphicFramePr>
          <p:cNvPr id="7" name="Table 6">
            <a:extLst>
              <a:ext uri="{FF2B5EF4-FFF2-40B4-BE49-F238E27FC236}">
                <a16:creationId xmlns:a16="http://schemas.microsoft.com/office/drawing/2014/main" id="{4335D229-52B1-AF31-D528-D57A7570263B}"/>
              </a:ext>
            </a:extLst>
          </p:cNvPr>
          <p:cNvGraphicFramePr>
            <a:graphicFrameLocks noGrp="1"/>
          </p:cNvGraphicFramePr>
          <p:nvPr>
            <p:extLst>
              <p:ext uri="{D42A27DB-BD31-4B8C-83A1-F6EECF244321}">
                <p14:modId xmlns:p14="http://schemas.microsoft.com/office/powerpoint/2010/main" val="2195411392"/>
              </p:ext>
            </p:extLst>
          </p:nvPr>
        </p:nvGraphicFramePr>
        <p:xfrm>
          <a:off x="304800" y="2318326"/>
          <a:ext cx="8534400" cy="2072640"/>
        </p:xfrm>
        <a:graphic>
          <a:graphicData uri="http://schemas.openxmlformats.org/drawingml/2006/table">
            <a:tbl>
              <a:tblPr firstRow="1" bandRow="1">
                <a:tableStyleId>{5C22544A-7EE6-4342-B048-85BDC9FD1C3A}</a:tableStyleId>
              </a:tblPr>
              <a:tblGrid>
                <a:gridCol w="1706880">
                  <a:extLst>
                    <a:ext uri="{9D8B030D-6E8A-4147-A177-3AD203B41FA5}">
                      <a16:colId xmlns:a16="http://schemas.microsoft.com/office/drawing/2014/main" val="2296119102"/>
                    </a:ext>
                  </a:extLst>
                </a:gridCol>
                <a:gridCol w="1706880">
                  <a:extLst>
                    <a:ext uri="{9D8B030D-6E8A-4147-A177-3AD203B41FA5}">
                      <a16:colId xmlns:a16="http://schemas.microsoft.com/office/drawing/2014/main" val="2933853065"/>
                    </a:ext>
                  </a:extLst>
                </a:gridCol>
                <a:gridCol w="1706880">
                  <a:extLst>
                    <a:ext uri="{9D8B030D-6E8A-4147-A177-3AD203B41FA5}">
                      <a16:colId xmlns:a16="http://schemas.microsoft.com/office/drawing/2014/main" val="960420266"/>
                    </a:ext>
                  </a:extLst>
                </a:gridCol>
                <a:gridCol w="1706880">
                  <a:extLst>
                    <a:ext uri="{9D8B030D-6E8A-4147-A177-3AD203B41FA5}">
                      <a16:colId xmlns:a16="http://schemas.microsoft.com/office/drawing/2014/main" val="3038515787"/>
                    </a:ext>
                  </a:extLst>
                </a:gridCol>
                <a:gridCol w="1706880">
                  <a:extLst>
                    <a:ext uri="{9D8B030D-6E8A-4147-A177-3AD203B41FA5}">
                      <a16:colId xmlns:a16="http://schemas.microsoft.com/office/drawing/2014/main" val="624425698"/>
                    </a:ext>
                  </a:extLst>
                </a:gridCol>
              </a:tblGrid>
              <a:tr h="367095">
                <a:tc>
                  <a:txBody>
                    <a:bodyPr/>
                    <a:lstStyle/>
                    <a:p>
                      <a:r>
                        <a:rPr lang="en-US"/>
                        <a:t>Model</a:t>
                      </a:r>
                    </a:p>
                  </a:txBody>
                  <a:tcPr/>
                </a:tc>
                <a:tc>
                  <a:txBody>
                    <a:bodyPr/>
                    <a:lstStyle/>
                    <a:p>
                      <a:r>
                        <a:rPr lang="en-US"/>
                        <a:t>Best RMSE (County Level)</a:t>
                      </a:r>
                    </a:p>
                  </a:txBody>
                  <a:tcPr/>
                </a:tc>
                <a:tc>
                  <a:txBody>
                    <a:bodyPr/>
                    <a:lstStyle/>
                    <a:p>
                      <a:r>
                        <a:rPr lang="en-US"/>
                        <a:t>Best Covariates (County Level)</a:t>
                      </a:r>
                    </a:p>
                  </a:txBody>
                  <a:tcPr/>
                </a:tc>
                <a:tc>
                  <a:txBody>
                    <a:bodyPr/>
                    <a:lstStyle/>
                    <a:p>
                      <a:r>
                        <a:rPr lang="en-US"/>
                        <a:t>Best RMSE </a:t>
                      </a:r>
                    </a:p>
                    <a:p>
                      <a:r>
                        <a:rPr lang="en-US"/>
                        <a:t>(ADD Level)</a:t>
                      </a:r>
                    </a:p>
                  </a:txBody>
                  <a:tcPr/>
                </a:tc>
                <a:tc>
                  <a:txBody>
                    <a:bodyPr/>
                    <a:lstStyle/>
                    <a:p>
                      <a:r>
                        <a:rPr lang="en-US"/>
                        <a:t>Best Covariates </a:t>
                      </a:r>
                    </a:p>
                    <a:p>
                      <a:r>
                        <a:rPr lang="en-US"/>
                        <a:t>(ADD Level)</a:t>
                      </a:r>
                    </a:p>
                  </a:txBody>
                  <a:tcPr/>
                </a:tc>
                <a:extLst>
                  <a:ext uri="{0D108BD9-81ED-4DB2-BD59-A6C34878D82A}">
                    <a16:rowId xmlns:a16="http://schemas.microsoft.com/office/drawing/2014/main" val="366599040"/>
                  </a:ext>
                </a:extLst>
              </a:tr>
              <a:tr h="370840">
                <a:tc>
                  <a:txBody>
                    <a:bodyPr/>
                    <a:lstStyle/>
                    <a:p>
                      <a:r>
                        <a:rPr lang="en-US"/>
                        <a:t>N-Linear</a:t>
                      </a:r>
                    </a:p>
                  </a:txBody>
                  <a:tcPr/>
                </a:tc>
                <a:tc>
                  <a:txBody>
                    <a:bodyPr/>
                    <a:lstStyle/>
                    <a:p>
                      <a:r>
                        <a:rPr lang="en-US"/>
                        <a:t>0.1729</a:t>
                      </a:r>
                    </a:p>
                  </a:txBody>
                  <a:tcPr/>
                </a:tc>
                <a:tc>
                  <a:txBody>
                    <a:bodyPr/>
                    <a:lstStyle/>
                    <a:p>
                      <a:r>
                        <a:rPr lang="en-US"/>
                        <a:t>Drug seizures, Medicaid</a:t>
                      </a:r>
                    </a:p>
                  </a:txBody>
                  <a:tcPr/>
                </a:tc>
                <a:tc>
                  <a:txBody>
                    <a:bodyPr/>
                    <a:lstStyle/>
                    <a:p>
                      <a:r>
                        <a:rPr lang="en-US"/>
                        <a:t>0.1202</a:t>
                      </a:r>
                    </a:p>
                  </a:txBody>
                  <a:tcPr/>
                </a:tc>
                <a:tc>
                  <a:txBody>
                    <a:bodyPr/>
                    <a:lstStyle/>
                    <a:p>
                      <a:r>
                        <a:rPr lang="en-US"/>
                        <a:t>Drug seizures</a:t>
                      </a:r>
                    </a:p>
                  </a:txBody>
                  <a:tcPr/>
                </a:tc>
                <a:extLst>
                  <a:ext uri="{0D108BD9-81ED-4DB2-BD59-A6C34878D82A}">
                    <a16:rowId xmlns:a16="http://schemas.microsoft.com/office/drawing/2014/main" val="176654984"/>
                  </a:ext>
                </a:extLst>
              </a:tr>
              <a:tr h="370840">
                <a:tc>
                  <a:txBody>
                    <a:bodyPr/>
                    <a:lstStyle/>
                    <a:p>
                      <a:r>
                        <a:rPr lang="en-US"/>
                        <a:t>Gradient Boosting Regression</a:t>
                      </a:r>
                    </a:p>
                  </a:txBody>
                  <a:tcPr/>
                </a:tc>
                <a:tc>
                  <a:txBody>
                    <a:bodyPr/>
                    <a:lstStyle/>
                    <a:p>
                      <a:r>
                        <a:rPr lang="en-US"/>
                        <a:t>0.1792</a:t>
                      </a:r>
                    </a:p>
                  </a:txBody>
                  <a:tcPr/>
                </a:tc>
                <a:tc>
                  <a:txBody>
                    <a:bodyPr/>
                    <a:lstStyle/>
                    <a:p>
                      <a:r>
                        <a:rPr lang="en-US"/>
                        <a:t>Drug seizures, Medicaid</a:t>
                      </a:r>
                    </a:p>
                  </a:txBody>
                  <a:tcPr/>
                </a:tc>
                <a:tc>
                  <a:txBody>
                    <a:bodyPr/>
                    <a:lstStyle/>
                    <a:p>
                      <a:r>
                        <a:rPr lang="en-US"/>
                        <a:t>0.1394</a:t>
                      </a:r>
                    </a:p>
                  </a:txBody>
                  <a:tcPr/>
                </a:tc>
                <a:tc>
                  <a:txBody>
                    <a:bodyPr/>
                    <a:lstStyle/>
                    <a:p>
                      <a:r>
                        <a:rPr lang="en-US"/>
                        <a:t>Naloxone</a:t>
                      </a:r>
                    </a:p>
                  </a:txBody>
                  <a:tcPr/>
                </a:tc>
                <a:extLst>
                  <a:ext uri="{0D108BD9-81ED-4DB2-BD59-A6C34878D82A}">
                    <a16:rowId xmlns:a16="http://schemas.microsoft.com/office/drawing/2014/main" val="2115384955"/>
                  </a:ext>
                </a:extLst>
              </a:tr>
              <a:tr h="370840">
                <a:tc>
                  <a:txBody>
                    <a:bodyPr/>
                    <a:lstStyle/>
                    <a:p>
                      <a:r>
                        <a:rPr lang="en-US"/>
                        <a:t>Temporal Fusion Transformer</a:t>
                      </a:r>
                    </a:p>
                  </a:txBody>
                  <a:tcPr/>
                </a:tc>
                <a:tc>
                  <a:txBody>
                    <a:bodyPr/>
                    <a:lstStyle/>
                    <a:p>
                      <a:r>
                        <a:rPr lang="en-US"/>
                        <a:t>0.2418</a:t>
                      </a:r>
                    </a:p>
                  </a:txBody>
                  <a:tcPr/>
                </a:tc>
                <a:tc>
                  <a:txBody>
                    <a:bodyPr/>
                    <a:lstStyle/>
                    <a:p>
                      <a:r>
                        <a:rPr lang="en-US"/>
                        <a:t>Drug seizures, Medicaid</a:t>
                      </a:r>
                    </a:p>
                  </a:txBody>
                  <a:tcPr/>
                </a:tc>
                <a:tc>
                  <a:txBody>
                    <a:bodyPr/>
                    <a:lstStyle/>
                    <a:p>
                      <a:r>
                        <a:rPr lang="en-US"/>
                        <a:t>0.1878</a:t>
                      </a:r>
                    </a:p>
                  </a:txBody>
                  <a:tcPr/>
                </a:tc>
                <a:tc>
                  <a:txBody>
                    <a:bodyPr/>
                    <a:lstStyle/>
                    <a:p>
                      <a:r>
                        <a:rPr lang="en-US"/>
                        <a:t>Drug seizures, Related groupings</a:t>
                      </a:r>
                    </a:p>
                  </a:txBody>
                  <a:tcPr/>
                </a:tc>
                <a:extLst>
                  <a:ext uri="{0D108BD9-81ED-4DB2-BD59-A6C34878D82A}">
                    <a16:rowId xmlns:a16="http://schemas.microsoft.com/office/drawing/2014/main" val="4016317306"/>
                  </a:ext>
                </a:extLst>
              </a:tr>
            </a:tbl>
          </a:graphicData>
        </a:graphic>
      </p:graphicFrame>
      <p:sp>
        <p:nvSpPr>
          <p:cNvPr id="8" name="Slide Number Placeholder 7">
            <a:extLst>
              <a:ext uri="{FF2B5EF4-FFF2-40B4-BE49-F238E27FC236}">
                <a16:creationId xmlns:a16="http://schemas.microsoft.com/office/drawing/2014/main" id="{4F6E371C-186D-F3FE-FF90-C2FB5B31220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Tree>
    <p:extLst>
      <p:ext uri="{BB962C8B-B14F-4D97-AF65-F5344CB8AC3E}">
        <p14:creationId xmlns:p14="http://schemas.microsoft.com/office/powerpoint/2010/main" val="626339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Results- Plots</a:t>
            </a:r>
          </a:p>
        </p:txBody>
      </p:sp>
      <p:pic>
        <p:nvPicPr>
          <p:cNvPr id="3" name="Picture 2" descr="A graph with lines and numbers&#10;&#10;Description automatically generated">
            <a:extLst>
              <a:ext uri="{FF2B5EF4-FFF2-40B4-BE49-F238E27FC236}">
                <a16:creationId xmlns:a16="http://schemas.microsoft.com/office/drawing/2014/main" id="{BC83DB3D-12C7-9B52-82B8-91D7811881B4}"/>
              </a:ext>
            </a:extLst>
          </p:cNvPr>
          <p:cNvPicPr>
            <a:picLocks noChangeAspect="1"/>
          </p:cNvPicPr>
          <p:nvPr/>
        </p:nvPicPr>
        <p:blipFill>
          <a:blip r:embed="rId4"/>
          <a:srcRect l="5439" t="7404" r="8776" b="3535"/>
          <a:stretch/>
        </p:blipFill>
        <p:spPr>
          <a:xfrm>
            <a:off x="291" y="840392"/>
            <a:ext cx="4570515" cy="3469712"/>
          </a:xfrm>
          <a:prstGeom prst="rect">
            <a:avLst/>
          </a:prstGeom>
        </p:spPr>
      </p:pic>
      <p:pic>
        <p:nvPicPr>
          <p:cNvPr id="7" name="Picture 6">
            <a:extLst>
              <a:ext uri="{FF2B5EF4-FFF2-40B4-BE49-F238E27FC236}">
                <a16:creationId xmlns:a16="http://schemas.microsoft.com/office/drawing/2014/main" id="{5EF091F2-22E1-9E2E-264B-E65922BBEBD2}"/>
              </a:ext>
            </a:extLst>
          </p:cNvPr>
          <p:cNvPicPr>
            <a:picLocks noChangeAspect="1"/>
          </p:cNvPicPr>
          <p:nvPr/>
        </p:nvPicPr>
        <p:blipFill>
          <a:blip r:embed="rId5"/>
          <a:srcRect l="5148" t="6480" r="7851" b="3853"/>
          <a:stretch/>
        </p:blipFill>
        <p:spPr>
          <a:xfrm>
            <a:off x="4569770" y="840524"/>
            <a:ext cx="4576788" cy="3469573"/>
          </a:xfrm>
          <a:prstGeom prst="rect">
            <a:avLst/>
          </a:prstGeom>
        </p:spPr>
      </p:pic>
      <p:sp>
        <p:nvSpPr>
          <p:cNvPr id="8" name="Slide Number Placeholder 7">
            <a:extLst>
              <a:ext uri="{FF2B5EF4-FFF2-40B4-BE49-F238E27FC236}">
                <a16:creationId xmlns:a16="http://schemas.microsoft.com/office/drawing/2014/main" id="{6788164C-10FF-726B-4997-7D572FEF784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Tree>
    <p:extLst>
      <p:ext uri="{BB962C8B-B14F-4D97-AF65-F5344CB8AC3E}">
        <p14:creationId xmlns:p14="http://schemas.microsoft.com/office/powerpoint/2010/main" val="3884910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80555" y="648782"/>
            <a:ext cx="4970318" cy="3826236"/>
          </a:xfrm>
        </p:spPr>
        <p:txBody>
          <a:bodyPr>
            <a:normAutofit/>
          </a:bodyPr>
          <a:lstStyle/>
          <a:p>
            <a:r>
              <a:rPr lang="en-US">
                <a:latin typeface="Aptos Display"/>
              </a:rPr>
              <a:t>Predict future values of time-dependent data</a:t>
            </a:r>
          </a:p>
          <a:p>
            <a:r>
              <a:rPr lang="en-US">
                <a:latin typeface="Aptos Display"/>
              </a:rPr>
              <a:t>Use past values of target series to understand trends</a:t>
            </a:r>
          </a:p>
          <a:p>
            <a:r>
              <a:rPr lang="en-US">
                <a:latin typeface="Aptos Display"/>
              </a:rPr>
              <a:t>Can use additional variables to aid in predictions (covariates)</a:t>
            </a: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Time Series Forecasting</a:t>
            </a:r>
          </a:p>
        </p:txBody>
      </p:sp>
      <p:pic>
        <p:nvPicPr>
          <p:cNvPr id="8" name="Picture 7">
            <a:extLst>
              <a:ext uri="{FF2B5EF4-FFF2-40B4-BE49-F238E27FC236}">
                <a16:creationId xmlns:a16="http://schemas.microsoft.com/office/drawing/2014/main" id="{63D289CA-0748-0125-EF6C-7852B50AC9A2}"/>
              </a:ext>
            </a:extLst>
          </p:cNvPr>
          <p:cNvPicPr>
            <a:picLocks noChangeAspect="1"/>
          </p:cNvPicPr>
          <p:nvPr/>
        </p:nvPicPr>
        <p:blipFill rotWithShape="1">
          <a:blip r:embed="rId3"/>
          <a:srcRect l="6659" t="9965" r="6440"/>
          <a:stretch/>
        </p:blipFill>
        <p:spPr>
          <a:xfrm>
            <a:off x="4775023" y="1219200"/>
            <a:ext cx="4282386" cy="3327640"/>
          </a:xfrm>
          <a:prstGeom prst="rect">
            <a:avLst/>
          </a:prstGeom>
        </p:spPr>
      </p:pic>
      <p:sp>
        <p:nvSpPr>
          <p:cNvPr id="7" name="Slide Number Placeholder 6">
            <a:extLst>
              <a:ext uri="{FF2B5EF4-FFF2-40B4-BE49-F238E27FC236}">
                <a16:creationId xmlns:a16="http://schemas.microsoft.com/office/drawing/2014/main" id="{7E18F410-2D85-88F5-5DA8-67DED08E3DF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spTree>
    <p:extLst>
      <p:ext uri="{BB962C8B-B14F-4D97-AF65-F5344CB8AC3E}">
        <p14:creationId xmlns:p14="http://schemas.microsoft.com/office/powerpoint/2010/main" val="29799573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Results- Plots</a:t>
            </a:r>
          </a:p>
        </p:txBody>
      </p:sp>
      <p:pic>
        <p:nvPicPr>
          <p:cNvPr id="3" name="Picture 2" descr="A graph showing the price of a stock market&#10;&#10;Description automatically generated">
            <a:extLst>
              <a:ext uri="{FF2B5EF4-FFF2-40B4-BE49-F238E27FC236}">
                <a16:creationId xmlns:a16="http://schemas.microsoft.com/office/drawing/2014/main" id="{0F16F5DA-93CB-FAFD-A5BC-D7F79E75A048}"/>
              </a:ext>
            </a:extLst>
          </p:cNvPr>
          <p:cNvPicPr>
            <a:picLocks noChangeAspect="1"/>
          </p:cNvPicPr>
          <p:nvPr/>
        </p:nvPicPr>
        <p:blipFill>
          <a:blip r:embed="rId4"/>
          <a:srcRect l="4972" t="6942" r="8178" b="3940"/>
          <a:stretch/>
        </p:blipFill>
        <p:spPr>
          <a:xfrm>
            <a:off x="3135" y="843310"/>
            <a:ext cx="4564197" cy="3464612"/>
          </a:xfrm>
          <a:prstGeom prst="rect">
            <a:avLst/>
          </a:prstGeom>
        </p:spPr>
      </p:pic>
      <p:pic>
        <p:nvPicPr>
          <p:cNvPr id="8" name="Picture 7">
            <a:extLst>
              <a:ext uri="{FF2B5EF4-FFF2-40B4-BE49-F238E27FC236}">
                <a16:creationId xmlns:a16="http://schemas.microsoft.com/office/drawing/2014/main" id="{F8AF206D-9DF9-165D-CAB1-2AC92C38CECC}"/>
              </a:ext>
            </a:extLst>
          </p:cNvPr>
          <p:cNvPicPr>
            <a:picLocks noChangeAspect="1"/>
          </p:cNvPicPr>
          <p:nvPr/>
        </p:nvPicPr>
        <p:blipFill>
          <a:blip r:embed="rId5"/>
          <a:srcRect l="5241" t="7322" r="8215" b="3419"/>
          <a:stretch/>
        </p:blipFill>
        <p:spPr>
          <a:xfrm>
            <a:off x="4573525" y="843311"/>
            <a:ext cx="4568433" cy="3464877"/>
          </a:xfrm>
          <a:prstGeom prst="rect">
            <a:avLst/>
          </a:prstGeom>
        </p:spPr>
      </p:pic>
      <p:sp>
        <p:nvSpPr>
          <p:cNvPr id="7" name="Slide Number Placeholder 6">
            <a:extLst>
              <a:ext uri="{FF2B5EF4-FFF2-40B4-BE49-F238E27FC236}">
                <a16:creationId xmlns:a16="http://schemas.microsoft.com/office/drawing/2014/main" id="{4302119C-D53F-0554-3F18-2E112E6572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573976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07818" y="648782"/>
            <a:ext cx="8666018" cy="3826236"/>
          </a:xfrm>
        </p:spPr>
        <p:txBody>
          <a:bodyPr>
            <a:normAutofit/>
          </a:bodyPr>
          <a:lstStyle/>
          <a:p>
            <a:r>
              <a:rPr lang="en-US">
                <a:latin typeface="Aptos Display"/>
              </a:rPr>
              <a:t>Can use expanding window to visualize predictions over time</a:t>
            </a:r>
          </a:p>
          <a:p>
            <a:r>
              <a:rPr lang="en-US">
                <a:latin typeface="Aptos Display"/>
              </a:rPr>
              <a:t>Train model on first 24 months, predict for next 3 months</a:t>
            </a:r>
          </a:p>
          <a:p>
            <a:pPr lvl="1"/>
            <a:r>
              <a:rPr lang="en-US">
                <a:latin typeface="Aptos Display"/>
              </a:rPr>
              <a:t>Then incorporate next 3 months into training and predict the following 3 months</a:t>
            </a:r>
          </a:p>
          <a:p>
            <a:pPr lvl="1"/>
            <a:r>
              <a:rPr lang="en-US">
                <a:latin typeface="Aptos Display"/>
              </a:rPr>
              <a:t>Repeat continuously until entire time series has been used</a:t>
            </a: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Historical Predictions</a:t>
            </a:r>
          </a:p>
        </p:txBody>
      </p:sp>
      <p:sp>
        <p:nvSpPr>
          <p:cNvPr id="7" name="Slide Number Placeholder 6">
            <a:extLst>
              <a:ext uri="{FF2B5EF4-FFF2-40B4-BE49-F238E27FC236}">
                <a16:creationId xmlns:a16="http://schemas.microsoft.com/office/drawing/2014/main" id="{A2278875-9C7E-20D2-3078-EB721C2B35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extLst>
      <p:ext uri="{BB962C8B-B14F-4D97-AF65-F5344CB8AC3E}">
        <p14:creationId xmlns:p14="http://schemas.microsoft.com/office/powerpoint/2010/main" val="1210951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Historical Predictions</a:t>
            </a:r>
          </a:p>
        </p:txBody>
      </p:sp>
      <p:pic>
        <p:nvPicPr>
          <p:cNvPr id="8" name="Picture 7">
            <a:extLst>
              <a:ext uri="{FF2B5EF4-FFF2-40B4-BE49-F238E27FC236}">
                <a16:creationId xmlns:a16="http://schemas.microsoft.com/office/drawing/2014/main" id="{FB8132B2-7A12-6765-8380-2AB583C685DB}"/>
              </a:ext>
            </a:extLst>
          </p:cNvPr>
          <p:cNvPicPr>
            <a:picLocks noChangeAspect="1"/>
          </p:cNvPicPr>
          <p:nvPr/>
        </p:nvPicPr>
        <p:blipFill rotWithShape="1">
          <a:blip r:embed="rId4"/>
          <a:srcRect l="4571" t="6869" r="8995" b="4377"/>
          <a:stretch/>
        </p:blipFill>
        <p:spPr>
          <a:xfrm>
            <a:off x="1894609" y="576935"/>
            <a:ext cx="5354781" cy="4014564"/>
          </a:xfrm>
          <a:prstGeom prst="rect">
            <a:avLst/>
          </a:prstGeom>
        </p:spPr>
      </p:pic>
      <p:sp>
        <p:nvSpPr>
          <p:cNvPr id="3" name="Slide Number Placeholder 2">
            <a:extLst>
              <a:ext uri="{FF2B5EF4-FFF2-40B4-BE49-F238E27FC236}">
                <a16:creationId xmlns:a16="http://schemas.microsoft.com/office/drawing/2014/main" id="{D0647A8A-CC5D-57A4-41C0-DFEE70F838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32</a:t>
            </a:fld>
            <a:endParaRPr lang="en-US"/>
          </a:p>
        </p:txBody>
      </p:sp>
    </p:spTree>
    <p:extLst>
      <p:ext uri="{BB962C8B-B14F-4D97-AF65-F5344CB8AC3E}">
        <p14:creationId xmlns:p14="http://schemas.microsoft.com/office/powerpoint/2010/main" val="4268354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07818" y="648782"/>
            <a:ext cx="8666018" cy="3826236"/>
          </a:xfrm>
        </p:spPr>
        <p:txBody>
          <a:bodyPr>
            <a:normAutofit/>
          </a:bodyPr>
          <a:lstStyle/>
          <a:p>
            <a:r>
              <a:rPr lang="en-US">
                <a:latin typeface="Aptos Display"/>
              </a:rPr>
              <a:t>Other target variables can be forecasted with similar methods</a:t>
            </a:r>
          </a:p>
          <a:p>
            <a:pPr lvl="1"/>
            <a:r>
              <a:rPr lang="en-US">
                <a:latin typeface="Aptos Display"/>
              </a:rPr>
              <a:t>Opioid deaths</a:t>
            </a:r>
          </a:p>
          <a:p>
            <a:pPr lvl="1"/>
            <a:r>
              <a:rPr lang="en-US">
                <a:latin typeface="Aptos Display"/>
              </a:rPr>
              <a:t>Individuals receiving treatment (such as buprenorphine products)</a:t>
            </a:r>
          </a:p>
          <a:p>
            <a:r>
              <a:rPr lang="en-US">
                <a:latin typeface="Aptos Display"/>
              </a:rPr>
              <a:t>Some harder to forecast than others due to sparsity and different relationships with covariates</a:t>
            </a: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Predicting Other Variables</a:t>
            </a:r>
          </a:p>
        </p:txBody>
      </p:sp>
      <p:sp>
        <p:nvSpPr>
          <p:cNvPr id="7" name="Slide Number Placeholder 6">
            <a:extLst>
              <a:ext uri="{FF2B5EF4-FFF2-40B4-BE49-F238E27FC236}">
                <a16:creationId xmlns:a16="http://schemas.microsoft.com/office/drawing/2014/main" id="{143AD488-4095-D5BE-717D-7B36C35544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Tree>
    <p:extLst>
      <p:ext uri="{BB962C8B-B14F-4D97-AF65-F5344CB8AC3E}">
        <p14:creationId xmlns:p14="http://schemas.microsoft.com/office/powerpoint/2010/main" val="1863870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07818" y="648782"/>
            <a:ext cx="3516415" cy="3826236"/>
          </a:xfrm>
        </p:spPr>
        <p:txBody>
          <a:bodyPr>
            <a:normAutofit/>
          </a:bodyPr>
          <a:lstStyle/>
          <a:p>
            <a:r>
              <a:rPr lang="en-US">
                <a:latin typeface="Aptos Display"/>
              </a:rPr>
              <a:t>RMSE is not perfect error metric for comparison</a:t>
            </a:r>
          </a:p>
          <a:p>
            <a:pPr lvl="1"/>
            <a:r>
              <a:rPr lang="en-US">
                <a:latin typeface="Aptos Display"/>
              </a:rPr>
              <a:t>Manual review is necessary to determine usefulness of predictions</a:t>
            </a:r>
          </a:p>
          <a:p>
            <a:r>
              <a:rPr lang="en-US">
                <a:latin typeface="Aptos Display"/>
              </a:rPr>
              <a:t>Low RMSE (0.0177) does not mean valuable</a:t>
            </a: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Sparsity and RMSE</a:t>
            </a:r>
          </a:p>
        </p:txBody>
      </p:sp>
      <p:sp>
        <p:nvSpPr>
          <p:cNvPr id="7" name="Slide Number Placeholder 6">
            <a:extLst>
              <a:ext uri="{FF2B5EF4-FFF2-40B4-BE49-F238E27FC236}">
                <a16:creationId xmlns:a16="http://schemas.microsoft.com/office/drawing/2014/main" id="{049BF449-6BBE-A092-6FF6-1DEF5917FE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34</a:t>
            </a:fld>
            <a:endParaRPr lang="en-US"/>
          </a:p>
        </p:txBody>
      </p:sp>
      <p:pic>
        <p:nvPicPr>
          <p:cNvPr id="10" name="Picture 9">
            <a:extLst>
              <a:ext uri="{FF2B5EF4-FFF2-40B4-BE49-F238E27FC236}">
                <a16:creationId xmlns:a16="http://schemas.microsoft.com/office/drawing/2014/main" id="{2A7592EF-E529-4956-F4AF-1E27DAAEC452}"/>
              </a:ext>
            </a:extLst>
          </p:cNvPr>
          <p:cNvPicPr>
            <a:picLocks noChangeAspect="1"/>
          </p:cNvPicPr>
          <p:nvPr/>
        </p:nvPicPr>
        <p:blipFill rotWithShape="1">
          <a:blip r:embed="rId4"/>
          <a:srcRect l="7517" t="10688" r="8817" b="3888"/>
          <a:stretch/>
        </p:blipFill>
        <p:spPr>
          <a:xfrm>
            <a:off x="3817774" y="599278"/>
            <a:ext cx="5326226" cy="3969879"/>
          </a:xfrm>
          <a:prstGeom prst="rect">
            <a:avLst/>
          </a:prstGeom>
        </p:spPr>
      </p:pic>
    </p:spTree>
    <p:extLst>
      <p:ext uri="{BB962C8B-B14F-4D97-AF65-F5344CB8AC3E}">
        <p14:creationId xmlns:p14="http://schemas.microsoft.com/office/powerpoint/2010/main" val="2477693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07818" y="648782"/>
            <a:ext cx="8666018" cy="3826236"/>
          </a:xfrm>
        </p:spPr>
        <p:txBody>
          <a:bodyPr>
            <a:normAutofit/>
          </a:bodyPr>
          <a:lstStyle/>
          <a:p>
            <a:r>
              <a:rPr lang="en-US">
                <a:latin typeface="Aptos Display"/>
              </a:rPr>
              <a:t>Continue to test new models and methods</a:t>
            </a:r>
          </a:p>
          <a:p>
            <a:r>
              <a:rPr lang="en-US">
                <a:latin typeface="Aptos Display"/>
              </a:rPr>
              <a:t>New data sources are always being added and tested</a:t>
            </a: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Future Work</a:t>
            </a:r>
          </a:p>
        </p:txBody>
      </p:sp>
      <p:sp>
        <p:nvSpPr>
          <p:cNvPr id="7" name="Slide Number Placeholder 6">
            <a:extLst>
              <a:ext uri="{FF2B5EF4-FFF2-40B4-BE49-F238E27FC236}">
                <a16:creationId xmlns:a16="http://schemas.microsoft.com/office/drawing/2014/main" id="{3E1A5FFB-6EAD-597C-B580-A989992E28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spTree>
    <p:extLst>
      <p:ext uri="{BB962C8B-B14F-4D97-AF65-F5344CB8AC3E}">
        <p14:creationId xmlns:p14="http://schemas.microsoft.com/office/powerpoint/2010/main" val="41988996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07818" y="648782"/>
            <a:ext cx="8666018" cy="3826236"/>
          </a:xfrm>
        </p:spPr>
        <p:txBody>
          <a:bodyPr>
            <a:normAutofit/>
          </a:bodyPr>
          <a:lstStyle/>
          <a:p>
            <a:r>
              <a:rPr lang="en-US">
                <a:latin typeface="Aptos Display"/>
              </a:rPr>
              <a:t>This research was supported by the National Institute on Drug Abuse (NIDA) of the National Institutes of Health under award number R01DA057605. The content is solely the responsibility of the authors and does not necessarily represent the official views of the National Institutes of Health.  </a:t>
            </a:r>
          </a:p>
          <a:p>
            <a:endParaRPr lang="en-US">
              <a:latin typeface="Aptos Display"/>
            </a:endParaRPr>
          </a:p>
          <a:p>
            <a:r>
              <a:rPr lang="en-US">
                <a:latin typeface="Aptos Display"/>
              </a:rPr>
              <a:t>We thank the Kentucky Office of Vital Statistics, Kentucky Department for Public Health, Kentucky Medical Examiners’ Office, the Kentucky Board of Emergency Medical Services, and the Kentucky State Police for their support for this study and providing data. </a:t>
            </a: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Acknowledgement</a:t>
            </a:r>
          </a:p>
        </p:txBody>
      </p:sp>
      <p:sp>
        <p:nvSpPr>
          <p:cNvPr id="7" name="Slide Number Placeholder 6">
            <a:extLst>
              <a:ext uri="{FF2B5EF4-FFF2-40B4-BE49-F238E27FC236}">
                <a16:creationId xmlns:a16="http://schemas.microsoft.com/office/drawing/2014/main" id="{94F455CB-A135-75BE-32D2-F8C6FBC3082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36</a:t>
            </a:fld>
            <a:endParaRPr lang="en-US"/>
          </a:p>
        </p:txBody>
      </p:sp>
    </p:spTree>
    <p:extLst>
      <p:ext uri="{BB962C8B-B14F-4D97-AF65-F5344CB8AC3E}">
        <p14:creationId xmlns:p14="http://schemas.microsoft.com/office/powerpoint/2010/main" val="2914530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Questions</a:t>
            </a:r>
          </a:p>
        </p:txBody>
      </p:sp>
      <p:pic>
        <p:nvPicPr>
          <p:cNvPr id="9" name="Picture 2" descr="A blue circle with white and black text&#10;&#10;Description automatically generated">
            <a:extLst>
              <a:ext uri="{FF2B5EF4-FFF2-40B4-BE49-F238E27FC236}">
                <a16:creationId xmlns:a16="http://schemas.microsoft.com/office/drawing/2014/main" id="{7F1DF661-55AA-E10A-FF66-819137E5650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333" y="1317914"/>
            <a:ext cx="2507671" cy="25076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logo for a university&#10;&#10;Description automatically generated">
            <a:extLst>
              <a:ext uri="{FF2B5EF4-FFF2-40B4-BE49-F238E27FC236}">
                <a16:creationId xmlns:a16="http://schemas.microsoft.com/office/drawing/2014/main" id="{6FAAFDE9-8772-52AA-1D0C-414083A3D2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9254" y="537098"/>
            <a:ext cx="4446087" cy="40693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70A137F-ACB3-52CE-564C-E6C6131CA743}"/>
              </a:ext>
            </a:extLst>
          </p:cNvPr>
          <p:cNvSpPr txBox="1"/>
          <p:nvPr/>
        </p:nvSpPr>
        <p:spPr>
          <a:xfrm>
            <a:off x="1121104" y="3960513"/>
            <a:ext cx="1988127" cy="523220"/>
          </a:xfrm>
          <a:prstGeom prst="rect">
            <a:avLst/>
          </a:prstGeom>
          <a:noFill/>
        </p:spPr>
        <p:txBody>
          <a:bodyPr wrap="square" rtlCol="0">
            <a:spAutoFit/>
          </a:bodyPr>
          <a:lstStyle/>
          <a:p>
            <a:r>
              <a:rPr lang="en-US">
                <a:hlinkClick r:id="rId6"/>
              </a:rPr>
              <a:t>https://caai.ai.uky.edu/</a:t>
            </a:r>
            <a:endParaRPr lang="en-US"/>
          </a:p>
          <a:p>
            <a:endParaRPr lang="en-US"/>
          </a:p>
        </p:txBody>
      </p:sp>
      <p:sp>
        <p:nvSpPr>
          <p:cNvPr id="3" name="Slide Number Placeholder 2">
            <a:extLst>
              <a:ext uri="{FF2B5EF4-FFF2-40B4-BE49-F238E27FC236}">
                <a16:creationId xmlns:a16="http://schemas.microsoft.com/office/drawing/2014/main" id="{B54806F5-1214-22A1-7072-10EAFF1B2B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37</a:t>
            </a:fld>
            <a:endParaRPr lang="en-US"/>
          </a:p>
        </p:txBody>
      </p:sp>
    </p:spTree>
    <p:extLst>
      <p:ext uri="{BB962C8B-B14F-4D97-AF65-F5344CB8AC3E}">
        <p14:creationId xmlns:p14="http://schemas.microsoft.com/office/powerpoint/2010/main" val="1235610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80554" y="648782"/>
            <a:ext cx="8600209" cy="3826236"/>
          </a:xfrm>
        </p:spPr>
        <p:txBody>
          <a:bodyPr>
            <a:normAutofit/>
          </a:bodyPr>
          <a:lstStyle/>
          <a:p>
            <a:r>
              <a:rPr lang="en-US">
                <a:latin typeface="Aptos Display"/>
              </a:rPr>
              <a:t>Used in a variety of fields</a:t>
            </a:r>
          </a:p>
          <a:p>
            <a:pPr lvl="1"/>
            <a:r>
              <a:rPr lang="en-US">
                <a:latin typeface="Aptos Display"/>
              </a:rPr>
              <a:t>Finance, statistics, weather, retail, etc.</a:t>
            </a:r>
          </a:p>
          <a:p>
            <a:r>
              <a:rPr lang="en-US">
                <a:latin typeface="Aptos Display"/>
              </a:rPr>
              <a:t>Application: opioid overdoses throughout Kentucky</a:t>
            </a:r>
          </a:p>
          <a:p>
            <a:pPr lvl="1"/>
            <a:r>
              <a:rPr lang="en-US">
                <a:latin typeface="Aptos Display"/>
              </a:rPr>
              <a:t>Accurate forecasting can identify at-risk areas and changes in trends</a:t>
            </a:r>
          </a:p>
          <a:p>
            <a:pPr lvl="1"/>
            <a:r>
              <a:rPr lang="en-US">
                <a:latin typeface="Aptos Display"/>
              </a:rPr>
              <a:t>State government agencies can prepare and distribute resources effectively</a:t>
            </a: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Time Series Forecasting Applications</a:t>
            </a:r>
          </a:p>
        </p:txBody>
      </p:sp>
      <p:pic>
        <p:nvPicPr>
          <p:cNvPr id="1026" name="Picture 2" descr="Map Of Kentucky Stock Illustration - Download Image Now - Kentucky, Map,  Outline - iStock">
            <a:extLst>
              <a:ext uri="{FF2B5EF4-FFF2-40B4-BE49-F238E27FC236}">
                <a16:creationId xmlns:a16="http://schemas.microsoft.com/office/drawing/2014/main" id="{47AEB233-D77D-11DC-5784-E95959DC56D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394" b="18868"/>
          <a:stretch/>
        </p:blipFill>
        <p:spPr bwMode="auto">
          <a:xfrm>
            <a:off x="2679361" y="2733254"/>
            <a:ext cx="3785277" cy="1840772"/>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C1565116-74B1-09F8-8891-7E3A51DB55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2680146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80554" y="648782"/>
            <a:ext cx="8600209" cy="3826236"/>
          </a:xfrm>
        </p:spPr>
        <p:txBody>
          <a:bodyPr>
            <a:normAutofit/>
          </a:bodyPr>
          <a:lstStyle/>
          <a:p>
            <a:r>
              <a:rPr lang="en-US">
                <a:latin typeface="Aptos Display"/>
              </a:rPr>
              <a:t>Target series- emergency medical services (EMS) responses to suspected opioid overdose incidents</a:t>
            </a:r>
          </a:p>
          <a:p>
            <a:r>
              <a:rPr lang="en-US">
                <a:latin typeface="Aptos Display"/>
              </a:rPr>
              <a:t>Data is available from Jan 2017 – present</a:t>
            </a:r>
          </a:p>
          <a:p>
            <a:r>
              <a:rPr lang="en-US">
                <a:latin typeface="Aptos Display"/>
              </a:rPr>
              <a:t>To understand time series better, can perform decomposition</a:t>
            </a:r>
          </a:p>
          <a:p>
            <a:pPr lvl="1"/>
            <a:r>
              <a:rPr lang="en-US">
                <a:latin typeface="Aptos Display"/>
              </a:rPr>
              <a:t>Group all Kentucky incidents together, aggregated monthly</a:t>
            </a: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Time Series Forecasting Goal</a:t>
            </a:r>
          </a:p>
        </p:txBody>
      </p:sp>
      <p:pic>
        <p:nvPicPr>
          <p:cNvPr id="10" name="Picture 9">
            <a:extLst>
              <a:ext uri="{FF2B5EF4-FFF2-40B4-BE49-F238E27FC236}">
                <a16:creationId xmlns:a16="http://schemas.microsoft.com/office/drawing/2014/main" id="{7149C32B-FBD7-4CFC-760E-66E2062CDBEE}"/>
              </a:ext>
            </a:extLst>
          </p:cNvPr>
          <p:cNvPicPr>
            <a:picLocks noChangeAspect="1"/>
          </p:cNvPicPr>
          <p:nvPr/>
        </p:nvPicPr>
        <p:blipFill>
          <a:blip r:embed="rId4"/>
          <a:stretch>
            <a:fillRect/>
          </a:stretch>
        </p:blipFill>
        <p:spPr>
          <a:xfrm>
            <a:off x="6130522" y="2441218"/>
            <a:ext cx="2868655" cy="2132808"/>
          </a:xfrm>
          <a:prstGeom prst="rect">
            <a:avLst/>
          </a:prstGeom>
        </p:spPr>
      </p:pic>
      <p:sp>
        <p:nvSpPr>
          <p:cNvPr id="7" name="Slide Number Placeholder 6">
            <a:extLst>
              <a:ext uri="{FF2B5EF4-FFF2-40B4-BE49-F238E27FC236}">
                <a16:creationId xmlns:a16="http://schemas.microsoft.com/office/drawing/2014/main" id="{C594FBC0-EB10-CC29-A97A-33F8117B0BF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5</a:t>
            </a:fld>
            <a:endParaRPr lang="en-US"/>
          </a:p>
        </p:txBody>
      </p:sp>
    </p:spTree>
    <p:extLst>
      <p:ext uri="{BB962C8B-B14F-4D97-AF65-F5344CB8AC3E}">
        <p14:creationId xmlns:p14="http://schemas.microsoft.com/office/powerpoint/2010/main" val="3048196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Time Series Decomposition</a:t>
            </a:r>
          </a:p>
        </p:txBody>
      </p:sp>
      <p:pic>
        <p:nvPicPr>
          <p:cNvPr id="12" name="Picture 11">
            <a:extLst>
              <a:ext uri="{FF2B5EF4-FFF2-40B4-BE49-F238E27FC236}">
                <a16:creationId xmlns:a16="http://schemas.microsoft.com/office/drawing/2014/main" id="{931A8A61-A2E6-D74E-EDAE-BB04C012AEF5}"/>
              </a:ext>
            </a:extLst>
          </p:cNvPr>
          <p:cNvPicPr>
            <a:picLocks noChangeAspect="1"/>
          </p:cNvPicPr>
          <p:nvPr/>
        </p:nvPicPr>
        <p:blipFill rotWithShape="1">
          <a:blip r:embed="rId4"/>
          <a:srcRect t="6465"/>
          <a:stretch/>
        </p:blipFill>
        <p:spPr>
          <a:xfrm>
            <a:off x="1552159" y="549774"/>
            <a:ext cx="6039681" cy="4068887"/>
          </a:xfrm>
          <a:prstGeom prst="rect">
            <a:avLst/>
          </a:prstGeom>
        </p:spPr>
      </p:pic>
      <p:sp>
        <p:nvSpPr>
          <p:cNvPr id="3" name="Slide Number Placeholder 2">
            <a:extLst>
              <a:ext uri="{FF2B5EF4-FFF2-40B4-BE49-F238E27FC236}">
                <a16:creationId xmlns:a16="http://schemas.microsoft.com/office/drawing/2014/main" id="{B03B2332-9097-149B-DB0F-49048C035F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spTree>
    <p:extLst>
      <p:ext uri="{BB962C8B-B14F-4D97-AF65-F5344CB8AC3E}">
        <p14:creationId xmlns:p14="http://schemas.microsoft.com/office/powerpoint/2010/main" val="2207419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9CC48F5-CD9F-2E2E-D58E-8EB8F31FA8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4555" y="2105891"/>
            <a:ext cx="5520954" cy="24681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80554" y="648782"/>
            <a:ext cx="8600209" cy="3826236"/>
          </a:xfrm>
        </p:spPr>
        <p:txBody>
          <a:bodyPr>
            <a:normAutofit/>
          </a:bodyPr>
          <a:lstStyle/>
          <a:p>
            <a:r>
              <a:rPr lang="en-US">
                <a:latin typeface="Aptos Display"/>
              </a:rPr>
              <a:t>Statewide counts can provide a helpful overall view, but aren’t as practical for intervention and response</a:t>
            </a:r>
          </a:p>
          <a:p>
            <a:r>
              <a:rPr lang="en-US">
                <a:latin typeface="Aptos Display"/>
              </a:rPr>
              <a:t>EMS events can be grouped by state, county, zip code, census tract, block group, or block</a:t>
            </a:r>
          </a:p>
          <a:p>
            <a:pPr lvl="1"/>
            <a:r>
              <a:rPr lang="en-US">
                <a:latin typeface="Aptos Display"/>
              </a:rPr>
              <a:t>Anything smaller than county will be too sparse to use</a:t>
            </a: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Geographical Units</a:t>
            </a:r>
          </a:p>
        </p:txBody>
      </p:sp>
      <p:sp>
        <p:nvSpPr>
          <p:cNvPr id="7" name="Slide Number Placeholder 6">
            <a:extLst>
              <a:ext uri="{FF2B5EF4-FFF2-40B4-BE49-F238E27FC236}">
                <a16:creationId xmlns:a16="http://schemas.microsoft.com/office/drawing/2014/main" id="{F19F2793-DE7E-65A7-4A67-7517269E553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spTree>
    <p:extLst>
      <p:ext uri="{BB962C8B-B14F-4D97-AF65-F5344CB8AC3E}">
        <p14:creationId xmlns:p14="http://schemas.microsoft.com/office/powerpoint/2010/main" val="1090984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80554" y="648782"/>
            <a:ext cx="8600209" cy="3826236"/>
          </a:xfrm>
        </p:spPr>
        <p:txBody>
          <a:bodyPr>
            <a:normAutofit/>
          </a:bodyPr>
          <a:lstStyle/>
          <a:p>
            <a:r>
              <a:rPr lang="en-US">
                <a:latin typeface="Aptos Display"/>
              </a:rPr>
              <a:t>Data sparsity- many 0’s in data</a:t>
            </a:r>
          </a:p>
          <a:p>
            <a:r>
              <a:rPr lang="en-US">
                <a:latin typeface="Aptos Display"/>
              </a:rPr>
              <a:t>Difficult for models to forecast accurately</a:t>
            </a:r>
          </a:p>
          <a:p>
            <a:pPr lvl="1"/>
            <a:r>
              <a:rPr lang="en-US">
                <a:latin typeface="Aptos Display"/>
              </a:rPr>
              <a:t>Predict 0 all the time and usually correct</a:t>
            </a:r>
          </a:p>
          <a:p>
            <a:endParaRPr lang="en-US">
              <a:latin typeface="Aptos Display"/>
            </a:endParaRP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Geographical Units</a:t>
            </a:r>
          </a:p>
        </p:txBody>
      </p:sp>
      <p:pic>
        <p:nvPicPr>
          <p:cNvPr id="7" name="Picture 6" descr="A graph showing a line graph&#10;&#10;Description automatically generated">
            <a:extLst>
              <a:ext uri="{FF2B5EF4-FFF2-40B4-BE49-F238E27FC236}">
                <a16:creationId xmlns:a16="http://schemas.microsoft.com/office/drawing/2014/main" id="{C3FC21A1-21BC-5A59-671C-547C6D116D2D}"/>
              </a:ext>
            </a:extLst>
          </p:cNvPr>
          <p:cNvPicPr>
            <a:picLocks noChangeAspect="1"/>
          </p:cNvPicPr>
          <p:nvPr/>
        </p:nvPicPr>
        <p:blipFill>
          <a:blip r:embed="rId4"/>
          <a:srcRect l="5357" t="11470" r="8163" b="3405"/>
          <a:stretch/>
        </p:blipFill>
        <p:spPr>
          <a:xfrm>
            <a:off x="628650" y="1732099"/>
            <a:ext cx="4094855" cy="2884229"/>
          </a:xfrm>
          <a:prstGeom prst="rect">
            <a:avLst/>
          </a:prstGeom>
        </p:spPr>
      </p:pic>
      <p:pic>
        <p:nvPicPr>
          <p:cNvPr id="9" name="Picture 8" descr="A graph with a line&#10;&#10;Description automatically generated">
            <a:extLst>
              <a:ext uri="{FF2B5EF4-FFF2-40B4-BE49-F238E27FC236}">
                <a16:creationId xmlns:a16="http://schemas.microsoft.com/office/drawing/2014/main" id="{D43321AE-A65D-79CF-0A42-1A0299BF4F47}"/>
              </a:ext>
            </a:extLst>
          </p:cNvPr>
          <p:cNvPicPr>
            <a:picLocks noChangeAspect="1"/>
          </p:cNvPicPr>
          <p:nvPr/>
        </p:nvPicPr>
        <p:blipFill>
          <a:blip r:embed="rId5"/>
          <a:srcRect l="7562" t="11307" r="8856" b="3387"/>
          <a:stretch/>
        </p:blipFill>
        <p:spPr>
          <a:xfrm>
            <a:off x="4936331" y="1752607"/>
            <a:ext cx="3945679" cy="2868715"/>
          </a:xfrm>
          <a:prstGeom prst="rect">
            <a:avLst/>
          </a:prstGeom>
        </p:spPr>
      </p:pic>
      <p:sp>
        <p:nvSpPr>
          <p:cNvPr id="11" name="Slide Number Placeholder 10">
            <a:extLst>
              <a:ext uri="{FF2B5EF4-FFF2-40B4-BE49-F238E27FC236}">
                <a16:creationId xmlns:a16="http://schemas.microsoft.com/office/drawing/2014/main" id="{8A29F36B-2331-F181-C4F3-D2BD82348D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spTree>
    <p:extLst>
      <p:ext uri="{BB962C8B-B14F-4D97-AF65-F5344CB8AC3E}">
        <p14:creationId xmlns:p14="http://schemas.microsoft.com/office/powerpoint/2010/main" val="3037552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AB7EF9E-8EF7-6337-674D-1F4F812D63E4}"/>
              </a:ext>
            </a:extLst>
          </p:cNvPr>
          <p:cNvSpPr>
            <a:spLocks noGrp="1"/>
          </p:cNvSpPr>
          <p:nvPr>
            <p:ph type="body" idx="1"/>
          </p:nvPr>
        </p:nvSpPr>
        <p:spPr>
          <a:xfrm>
            <a:off x="280554" y="648782"/>
            <a:ext cx="8600209" cy="3826236"/>
          </a:xfrm>
        </p:spPr>
        <p:txBody>
          <a:bodyPr>
            <a:normAutofit/>
          </a:bodyPr>
          <a:lstStyle/>
          <a:p>
            <a:r>
              <a:rPr lang="en-US">
                <a:latin typeface="Aptos Display"/>
              </a:rPr>
              <a:t>Group areas by Area Development Districts instead</a:t>
            </a:r>
          </a:p>
          <a:p>
            <a:pPr lvl="1"/>
            <a:endParaRPr lang="en-US">
              <a:latin typeface="Aptos Display"/>
            </a:endParaRPr>
          </a:p>
          <a:p>
            <a:endParaRPr lang="en-US">
              <a:latin typeface="Aptos Display" panose="020B0004020202020204" pitchFamily="34" charset="0"/>
            </a:endParaRPr>
          </a:p>
          <a:p>
            <a:pPr lvl="1"/>
            <a:endParaRPr lang="en-US">
              <a:latin typeface="Aptos Display" panose="020B0004020202020204" pitchFamily="34" charset="0"/>
            </a:endParaRPr>
          </a:p>
        </p:txBody>
      </p:sp>
      <p:sp>
        <p:nvSpPr>
          <p:cNvPr id="4" name="Google Shape;100;p2">
            <a:extLst>
              <a:ext uri="{FF2B5EF4-FFF2-40B4-BE49-F238E27FC236}">
                <a16:creationId xmlns:a16="http://schemas.microsoft.com/office/drawing/2014/main" id="{16F8201D-E741-3F16-2B25-BCA6D5E597BA}"/>
              </a:ext>
            </a:extLst>
          </p:cNvPr>
          <p:cNvSpPr/>
          <p:nvPr/>
        </p:nvSpPr>
        <p:spPr>
          <a:xfrm>
            <a:off x="0" y="4618661"/>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B3EA3B27-0CA1-C6B6-4D34-48BA7CE83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18661"/>
            <a:ext cx="2708564" cy="558910"/>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00;p2">
            <a:extLst>
              <a:ext uri="{FF2B5EF4-FFF2-40B4-BE49-F238E27FC236}">
                <a16:creationId xmlns:a16="http://schemas.microsoft.com/office/drawing/2014/main" id="{CA66E159-B81B-6AF3-C547-E9B1BEACC514}"/>
              </a:ext>
            </a:extLst>
          </p:cNvPr>
          <p:cNvSpPr/>
          <p:nvPr/>
        </p:nvSpPr>
        <p:spPr>
          <a:xfrm>
            <a:off x="0" y="0"/>
            <a:ext cx="9144000" cy="549774"/>
          </a:xfrm>
          <a:custGeom>
            <a:avLst/>
            <a:gdLst/>
            <a:ahLst/>
            <a:cxnLst/>
            <a:rect l="l" t="t" r="r" b="b"/>
            <a:pathLst>
              <a:path w="12192000" h="2286000" extrusionOk="0">
                <a:moveTo>
                  <a:pt x="0" y="2286000"/>
                </a:moveTo>
                <a:lnTo>
                  <a:pt x="12192000" y="2286000"/>
                </a:lnTo>
                <a:lnTo>
                  <a:pt x="12192000" y="0"/>
                </a:lnTo>
                <a:lnTo>
                  <a:pt x="0" y="0"/>
                </a:lnTo>
                <a:lnTo>
                  <a:pt x="0" y="2286000"/>
                </a:lnTo>
                <a:close/>
              </a:path>
            </a:pathLst>
          </a:custGeom>
          <a:solidFill>
            <a:srgbClr val="022B8C"/>
          </a:solidFill>
          <a:ln>
            <a:noFill/>
          </a:ln>
        </p:spPr>
        <p:txBody>
          <a:bodyPr spcFirstLastPara="1" wrap="square" lIns="0" tIns="0" rIns="0" bIns="0" anchor="t" anchorCtr="0">
            <a:noAutofit/>
          </a:bodyPr>
          <a:lstStyle/>
          <a:p>
            <a:pPr marL="0" marR="0" lvl="0" indent="0" algn="ctr" rtl="0">
              <a:spcBef>
                <a:spcPts val="0"/>
              </a:spcBef>
              <a:spcAft>
                <a:spcPts val="0"/>
              </a:spcAft>
              <a:buNone/>
            </a:pPr>
            <a:endParaRPr sz="1350" b="0" i="0" u="none" strike="noStrike" cap="none">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92AA1ED5-BE5F-982A-3B09-085E4030D503}"/>
              </a:ext>
            </a:extLst>
          </p:cNvPr>
          <p:cNvSpPr>
            <a:spLocks noGrp="1"/>
          </p:cNvSpPr>
          <p:nvPr>
            <p:ph type="title"/>
          </p:nvPr>
        </p:nvSpPr>
        <p:spPr>
          <a:xfrm>
            <a:off x="628650" y="0"/>
            <a:ext cx="7886700" cy="549774"/>
          </a:xfrm>
        </p:spPr>
        <p:txBody>
          <a:bodyPr/>
          <a:lstStyle/>
          <a:p>
            <a:pPr algn="ctr"/>
            <a:r>
              <a:rPr lang="en-US" b="1">
                <a:solidFill>
                  <a:schemeClr val="bg1"/>
                </a:solidFill>
                <a:latin typeface="Aptos" panose="020B0004020202020204" pitchFamily="34" charset="0"/>
              </a:rPr>
              <a:t>Geographical Units</a:t>
            </a:r>
          </a:p>
        </p:txBody>
      </p:sp>
      <p:pic>
        <p:nvPicPr>
          <p:cNvPr id="4098" name="Picture 2" descr="Area Development Districts (ADD) and Area Agencies on Aging (AAA) – HDI  Learning">
            <a:extLst>
              <a:ext uri="{FF2B5EF4-FFF2-40B4-BE49-F238E27FC236}">
                <a16:creationId xmlns:a16="http://schemas.microsoft.com/office/drawing/2014/main" id="{2FC81A88-599C-99F0-DA93-1C6C06B8FB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513" y="1212786"/>
            <a:ext cx="7258974" cy="388909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BAB1C01D-4860-579F-83C2-EC0AADB4F07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spTree>
    <p:extLst>
      <p:ext uri="{BB962C8B-B14F-4D97-AF65-F5344CB8AC3E}">
        <p14:creationId xmlns:p14="http://schemas.microsoft.com/office/powerpoint/2010/main" val="288894510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1574</Words>
  <Application>Microsoft Office PowerPoint</Application>
  <PresentationFormat>On-screen Show (16:9)</PresentationFormat>
  <Paragraphs>467</Paragraphs>
  <Slides>37</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Calibri</vt:lpstr>
      <vt:lpstr>Open Sans</vt:lpstr>
      <vt:lpstr>Arial</vt:lpstr>
      <vt:lpstr>Aptos</vt:lpstr>
      <vt:lpstr>Open Sans Medium</vt:lpstr>
      <vt:lpstr>Helvetica Neue</vt:lpstr>
      <vt:lpstr>Aptos Display</vt:lpstr>
      <vt:lpstr>Office Theme</vt:lpstr>
      <vt:lpstr>Forecasting Overdose Incidents for Rapid Actionable Data for Opioid Response in Kentucky</vt:lpstr>
      <vt:lpstr>RADOR-KY</vt:lpstr>
      <vt:lpstr>Time Series Forecasting</vt:lpstr>
      <vt:lpstr>Time Series Forecasting Applications</vt:lpstr>
      <vt:lpstr>Time Series Forecasting Goal</vt:lpstr>
      <vt:lpstr>Time Series Decomposition</vt:lpstr>
      <vt:lpstr>Geographical Units</vt:lpstr>
      <vt:lpstr>Geographical Units</vt:lpstr>
      <vt:lpstr>Geographical Units</vt:lpstr>
      <vt:lpstr>Temporal Units</vt:lpstr>
      <vt:lpstr>Covariates</vt:lpstr>
      <vt:lpstr>Covariates</vt:lpstr>
      <vt:lpstr>Covariates</vt:lpstr>
      <vt:lpstr>Covariates</vt:lpstr>
      <vt:lpstr>Covariates</vt:lpstr>
      <vt:lpstr>Covariates</vt:lpstr>
      <vt:lpstr>Covariates</vt:lpstr>
      <vt:lpstr>Covariates</vt:lpstr>
      <vt:lpstr>Models</vt:lpstr>
      <vt:lpstr>Gradient Boosting</vt:lpstr>
      <vt:lpstr>N-Linear</vt:lpstr>
      <vt:lpstr>Temporal Fusion Transformer</vt:lpstr>
      <vt:lpstr>Preprocessing</vt:lpstr>
      <vt:lpstr>Training</vt:lpstr>
      <vt:lpstr>Results- Grouping Comparison</vt:lpstr>
      <vt:lpstr>Results- Model Comparison</vt:lpstr>
      <vt:lpstr>Results- Covariate Comparison</vt:lpstr>
      <vt:lpstr>Results- Best Performers</vt:lpstr>
      <vt:lpstr>Results- Plots</vt:lpstr>
      <vt:lpstr>Results- Plots</vt:lpstr>
      <vt:lpstr>Historical Predictions</vt:lpstr>
      <vt:lpstr>Historical Predictions</vt:lpstr>
      <vt:lpstr>Predicting Other Variables</vt:lpstr>
      <vt:lpstr>Sparsity and RMSE</vt:lpstr>
      <vt:lpstr>Future Work</vt:lpstr>
      <vt:lpstr>Acknowledgement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CLASSify: A Web-based Tool for Machine Learning</dc:title>
  <dc:creator>Microsoft Office User</dc:creator>
  <cp:lastModifiedBy>Mullen, Aaron D.</cp:lastModifiedBy>
  <cp:revision>5</cp:revision>
  <dcterms:created xsi:type="dcterms:W3CDTF">2019-10-13T13:43:41Z</dcterms:created>
  <dcterms:modified xsi:type="dcterms:W3CDTF">2024-10-23T12:39:14Z</dcterms:modified>
</cp:coreProperties>
</file>